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58" r:id="rId4"/>
    <p:sldId id="259" r:id="rId5"/>
    <p:sldId id="262" r:id="rId6"/>
    <p:sldId id="263" r:id="rId7"/>
    <p:sldId id="264" r:id="rId8"/>
    <p:sldId id="265" r:id="rId9"/>
    <p:sldId id="267" r:id="rId10"/>
    <p:sldId id="268" r:id="rId11"/>
    <p:sldId id="269" r:id="rId12"/>
    <p:sldId id="270" r:id="rId13"/>
    <p:sldId id="271" r:id="rId14"/>
    <p:sldId id="273" r:id="rId15"/>
    <p:sldId id="274" r:id="rId16"/>
    <p:sldId id="275" r:id="rId17"/>
    <p:sldId id="276" r:id="rId18"/>
    <p:sldId id="278" r:id="rId19"/>
    <p:sldId id="280" r:id="rId20"/>
    <p:sldId id="281" r:id="rId21"/>
    <p:sldId id="282" r:id="rId22"/>
    <p:sldId id="283" r:id="rId23"/>
    <p:sldId id="284" r:id="rId24"/>
    <p:sldId id="285" r:id="rId25"/>
    <p:sldId id="286" r:id="rId26"/>
    <p:sldId id="288" r:id="rId27"/>
    <p:sldId id="292" r:id="rId28"/>
    <p:sldId id="289" r:id="rId29"/>
    <p:sldId id="290" r:id="rId30"/>
    <p:sldId id="291" r:id="rId3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70" autoAdjust="0"/>
    <p:restoredTop sz="94590"/>
  </p:normalViewPr>
  <p:slideViewPr>
    <p:cSldViewPr snapToGrid="0" snapToObjects="1">
      <p:cViewPr>
        <p:scale>
          <a:sx n="38" d="100"/>
          <a:sy n="38" d="100"/>
        </p:scale>
        <p:origin x="-510" y="36"/>
      </p:cViewPr>
      <p:guideLst>
        <p:guide orient="horz" pos="4320"/>
        <p:guide pos="768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569601482"/>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n-US" sz="2400" kern="1200" dirty="0" smtClean="0">
                <a:solidFill>
                  <a:schemeClr val="tx1"/>
                </a:solidFill>
                <a:latin typeface="Helvetica Neue"/>
                <a:ea typeface="Helvetica Neue"/>
                <a:cs typeface="Helvetica Neue"/>
                <a:sym typeface="Helvetica Neue"/>
              </a:rPr>
              <a:t>I want to thank Harvard University’s Ecuadorean student association, a center for excellence, knowledge &amp; debate; Mr. Jose Valencia; and all of those who made possible my presence here today to share with you my experience, gathered over 50 years of working in journalism and communications.</a:t>
            </a:r>
            <a:endParaRPr lang="es-EC" sz="2400" kern="1200" dirty="0" smtClean="0">
              <a:solidFill>
                <a:schemeClr val="tx1"/>
              </a:solidFill>
              <a:latin typeface="Helvetica Neue"/>
              <a:ea typeface="Helvetica Neue"/>
              <a:cs typeface="Helvetica Neue"/>
              <a:sym typeface="Helvetica Neue"/>
            </a:endParaRPr>
          </a:p>
          <a:p>
            <a:r>
              <a:rPr lang="en-US" sz="2400" kern="1200" dirty="0" smtClean="0">
                <a:solidFill>
                  <a:schemeClr val="tx1"/>
                </a:solidFill>
                <a:latin typeface="Helvetica Neue"/>
                <a:ea typeface="Helvetica Neue"/>
                <a:cs typeface="Helvetica Neue"/>
                <a:sym typeface="Helvetica Neue"/>
              </a:rPr>
              <a:t> </a:t>
            </a:r>
            <a:endParaRPr lang="es-EC" sz="2400" kern="1200" dirty="0" smtClean="0">
              <a:solidFill>
                <a:schemeClr val="tx1"/>
              </a:solidFill>
              <a:latin typeface="Helvetica Neue"/>
              <a:ea typeface="Helvetica Neue"/>
              <a:cs typeface="Helvetica Neue"/>
              <a:sym typeface="Helvetica Neue"/>
            </a:endParaRPr>
          </a:p>
          <a:p>
            <a:r>
              <a:rPr lang="en-US" sz="2400" kern="1200" dirty="0" smtClean="0">
                <a:solidFill>
                  <a:schemeClr val="tx1"/>
                </a:solidFill>
                <a:latin typeface="Helvetica Neue"/>
                <a:ea typeface="Helvetica Neue"/>
                <a:cs typeface="Helvetica Neue"/>
                <a:sym typeface="Helvetica Neue"/>
              </a:rPr>
              <a:t>I am not an academic. I have been a journalist and media entrepreneur. I have lived first hand the challenges that this ancient craft of reporting, analyzing, building a point of view, determining the implications that events have on our daily life, and mostly giving a voice to the people.</a:t>
            </a:r>
            <a:endParaRPr lang="es-EC" sz="2400" kern="1200" dirty="0" smtClean="0">
              <a:solidFill>
                <a:schemeClr val="tx1"/>
              </a:solidFill>
              <a:latin typeface="Helvetica Neue"/>
              <a:ea typeface="Helvetica Neue"/>
              <a:cs typeface="Helvetica Neue"/>
              <a:sym typeface="Helvetica Neue"/>
            </a:endParaRPr>
          </a:p>
          <a:p>
            <a:endParaRPr lang="es-ES" dirty="0"/>
          </a:p>
        </p:txBody>
      </p:sp>
    </p:spTree>
    <p:extLst>
      <p:ext uri="{BB962C8B-B14F-4D97-AF65-F5344CB8AC3E}">
        <p14:creationId xmlns:p14="http://schemas.microsoft.com/office/powerpoint/2010/main" val="732461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4580100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32791979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18806531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lvl="0" algn="ctr">
              <a:defRPr sz="1800"/>
            </a:pPr>
            <a:r>
              <a:rPr lang="es-EC" sz="2400" b="1" dirty="0" smtClean="0"/>
              <a:t>-$600</a:t>
            </a:r>
            <a:r>
              <a:rPr lang="es-EC" sz="2400" b="1" baseline="0" dirty="0" smtClean="0"/>
              <a:t> millon the adjustment in Coca-Codo ( one of the main Hidraulic Projects) </a:t>
            </a:r>
            <a:r>
              <a:rPr lang="es-EC" sz="2400" baseline="0" dirty="0" smtClean="0"/>
              <a:t>, was the headline of El Comercio.</a:t>
            </a:r>
          </a:p>
          <a:p>
            <a:pPr lvl="0" algn="ctr">
              <a:defRPr sz="1800"/>
            </a:pPr>
            <a:r>
              <a:rPr lang="es-EC" sz="2400" baseline="0" dirty="0" smtClean="0"/>
              <a:t>- </a:t>
            </a:r>
            <a:r>
              <a:rPr lang="es-EC" sz="2400" b="1" baseline="0" dirty="0" smtClean="0"/>
              <a:t>The Project Coca Codo, will not have  an adjustment of $600 millon,  </a:t>
            </a:r>
            <a:r>
              <a:rPr lang="es-EC" sz="2400" baseline="0" dirty="0" smtClean="0"/>
              <a:t>order the Cordicom</a:t>
            </a:r>
            <a:endParaRPr lang="es-ES" dirty="0"/>
          </a:p>
        </p:txBody>
      </p:sp>
    </p:spTree>
    <p:extLst>
      <p:ext uri="{BB962C8B-B14F-4D97-AF65-F5344CB8AC3E}">
        <p14:creationId xmlns:p14="http://schemas.microsoft.com/office/powerpoint/2010/main" val="10211896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lvl="8" algn="l">
              <a:buFontTx/>
              <a:buNone/>
            </a:pPr>
            <a:r>
              <a:rPr lang="es-EC" b="1" dirty="0" smtClean="0"/>
              <a:t>-$ 1.700 billon of Government debt affects health system</a:t>
            </a:r>
            <a:r>
              <a:rPr lang="es-EC" b="1" baseline="0" dirty="0" smtClean="0"/>
              <a:t> from the Social Security </a:t>
            </a:r>
            <a:r>
              <a:rPr lang="es-EC" baseline="0" dirty="0" smtClean="0"/>
              <a:t>was the original headline from El Univeso</a:t>
            </a:r>
          </a:p>
          <a:p>
            <a:pPr algn="l">
              <a:buFontTx/>
              <a:buNone/>
            </a:pPr>
            <a:r>
              <a:rPr lang="es-EC" baseline="0" dirty="0" smtClean="0"/>
              <a:t>- </a:t>
            </a:r>
            <a:r>
              <a:rPr lang="es-EC" b="1" baseline="0" dirty="0" smtClean="0"/>
              <a:t>Social Security has progressed and will improve more in the following years</a:t>
            </a:r>
            <a:r>
              <a:rPr lang="es-EC" baseline="0" dirty="0" smtClean="0"/>
              <a:t> Order  the CORDICOM to print .</a:t>
            </a:r>
            <a:endParaRPr lang="es-EC" dirty="0" smtClean="0"/>
          </a:p>
          <a:p>
            <a:endParaRPr lang="es-ES" dirty="0"/>
          </a:p>
        </p:txBody>
      </p:sp>
    </p:spTree>
    <p:extLst>
      <p:ext uri="{BB962C8B-B14F-4D97-AF65-F5344CB8AC3E}">
        <p14:creationId xmlns:p14="http://schemas.microsoft.com/office/powerpoint/2010/main" val="40078434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a:buFontTx/>
              <a:buChar char="-"/>
            </a:pPr>
            <a:r>
              <a:rPr lang="en-US" dirty="0" smtClean="0"/>
              <a:t> </a:t>
            </a:r>
            <a:r>
              <a:rPr lang="en-US" b="1" dirty="0" smtClean="0"/>
              <a:t>Correa will not give a step back</a:t>
            </a:r>
            <a:r>
              <a:rPr lang="en-US" dirty="0" smtClean="0"/>
              <a:t>, was the headline from </a:t>
            </a:r>
            <a:r>
              <a:rPr lang="en-US" dirty="0" err="1" smtClean="0"/>
              <a:t>Expreso</a:t>
            </a:r>
            <a:endParaRPr lang="en-US" dirty="0" smtClean="0"/>
          </a:p>
          <a:p>
            <a:pPr>
              <a:buFontTx/>
              <a:buChar char="-"/>
            </a:pPr>
            <a:r>
              <a:rPr lang="en-US" baseline="0" dirty="0" smtClean="0"/>
              <a:t> </a:t>
            </a:r>
            <a:r>
              <a:rPr lang="en-US" dirty="0" smtClean="0"/>
              <a:t>CORDICOM order to</a:t>
            </a:r>
            <a:r>
              <a:rPr lang="en-US" baseline="0" dirty="0" smtClean="0"/>
              <a:t> print</a:t>
            </a:r>
            <a:r>
              <a:rPr lang="en-US" b="1" baseline="0" dirty="0" smtClean="0"/>
              <a:t>: Correa: we invite to a great and ample national debate </a:t>
            </a:r>
            <a:endParaRPr lang="en-US" b="1" dirty="0" smtClean="0"/>
          </a:p>
          <a:p>
            <a:endParaRPr lang="es-ES" dirty="0"/>
          </a:p>
        </p:txBody>
      </p:sp>
    </p:spTree>
    <p:extLst>
      <p:ext uri="{BB962C8B-B14F-4D97-AF65-F5344CB8AC3E}">
        <p14:creationId xmlns:p14="http://schemas.microsoft.com/office/powerpoint/2010/main" val="19652178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C" dirty="0" smtClean="0"/>
              <a:t>After</a:t>
            </a:r>
            <a:r>
              <a:rPr lang="es-EC" baseline="0" dirty="0" smtClean="0"/>
              <a:t> a proposal to change the law related with inheritance tax, La Hora print this headline: </a:t>
            </a:r>
            <a:r>
              <a:rPr lang="es-EC" b="1" baseline="0" dirty="0" smtClean="0"/>
              <a:t>Unrest about new inheritance tax</a:t>
            </a:r>
            <a:r>
              <a:rPr lang="es-EC" baseline="0" dirty="0" smtClean="0"/>
              <a:t>.</a:t>
            </a:r>
          </a:p>
          <a:p>
            <a:r>
              <a:rPr lang="es-EC" baseline="0" dirty="0" smtClean="0"/>
              <a:t>The Cordicom order to print: </a:t>
            </a:r>
            <a:r>
              <a:rPr lang="es-EC" b="1" baseline="0" dirty="0" smtClean="0"/>
              <a:t>Inheritance Tax:   a way to redistribute wealth</a:t>
            </a:r>
            <a:endParaRPr lang="es-EC" b="1" dirty="0" smtClean="0"/>
          </a:p>
          <a:p>
            <a:endParaRPr lang="es-ES" dirty="0"/>
          </a:p>
        </p:txBody>
      </p:sp>
    </p:spTree>
    <p:extLst>
      <p:ext uri="{BB962C8B-B14F-4D97-AF65-F5344CB8AC3E}">
        <p14:creationId xmlns:p14="http://schemas.microsoft.com/office/powerpoint/2010/main" val="40762836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381000" y="685800"/>
            <a:ext cx="6096000" cy="3429000"/>
          </a:xfrm>
        </p:spPr>
      </p:sp>
      <p:sp>
        <p:nvSpPr>
          <p:cNvPr id="3" name="2 Marcador de notas"/>
          <p:cNvSpPr>
            <a:spLocks noGrp="1"/>
          </p:cNvSpPr>
          <p:nvPr>
            <p:ph type="body" idx="1"/>
          </p:nvPr>
        </p:nvSpPr>
        <p:spPr/>
        <p:txBody>
          <a:bodyPr>
            <a:normAutofit/>
          </a:bodyPr>
          <a:lstStyle/>
          <a:p>
            <a:endParaRPr lang="es-EC" dirty="0"/>
          </a:p>
        </p:txBody>
      </p:sp>
      <p:sp>
        <p:nvSpPr>
          <p:cNvPr id="4" name="3 Marcador de número de diapositiva"/>
          <p:cNvSpPr>
            <a:spLocks noGrp="1"/>
          </p:cNvSpPr>
          <p:nvPr>
            <p:ph type="sldNum" sz="quarter" idx="10"/>
          </p:nvPr>
        </p:nvSpPr>
        <p:spPr>
          <a:xfrm>
            <a:off x="3884613" y="8685213"/>
            <a:ext cx="2971800" cy="457200"/>
          </a:xfrm>
          <a:prstGeom prst="rect">
            <a:avLst/>
          </a:prstGeom>
        </p:spPr>
        <p:txBody>
          <a:bodyPr/>
          <a:lstStyle/>
          <a:p>
            <a:fld id="{2CE743EF-5B69-E944-8289-9DFD9AD1A7EE}" type="slidenum">
              <a:rPr lang="en-US" smtClean="0"/>
              <a:pPr/>
              <a:t>27</a:t>
            </a:fld>
            <a:endParaRPr lang="en-US"/>
          </a:p>
        </p:txBody>
      </p:sp>
    </p:spTree>
    <p:extLst>
      <p:ext uri="{BB962C8B-B14F-4D97-AF65-F5344CB8AC3E}">
        <p14:creationId xmlns:p14="http://schemas.microsoft.com/office/powerpoint/2010/main" val="16338869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es-ES" dirty="0" err="1" smtClean="0"/>
              <a:t>Some</a:t>
            </a:r>
            <a:r>
              <a:rPr lang="es-ES" dirty="0" smtClean="0"/>
              <a:t> </a:t>
            </a:r>
            <a:r>
              <a:rPr lang="es-ES" dirty="0" err="1" smtClean="0"/>
              <a:t>facts</a:t>
            </a:r>
            <a:r>
              <a:rPr lang="es-ES" dirty="0" smtClean="0"/>
              <a:t>:</a:t>
            </a:r>
            <a:r>
              <a:rPr lang="es-ES" baseline="0" dirty="0" smtClean="0"/>
              <a:t> </a:t>
            </a:r>
            <a:r>
              <a:rPr lang="en-US" sz="2400" dirty="0" smtClean="0"/>
              <a:t>Since 2008, until December 2015, Ecuador has faced 1409 attacks against freedom of expression. Since the promulgation of the law (2013), it</a:t>
            </a:r>
            <a:r>
              <a:rPr lang="fr-FR" sz="2400" dirty="0" smtClean="0"/>
              <a:t>’</a:t>
            </a:r>
            <a:r>
              <a:rPr lang="en-US" sz="2400" dirty="0" smtClean="0"/>
              <a:t>s a</a:t>
            </a:r>
            <a:r>
              <a:rPr lang="en-US" sz="2400" baseline="0" dirty="0" smtClean="0"/>
              <a:t> </a:t>
            </a:r>
            <a:r>
              <a:rPr lang="en-US" sz="2400" dirty="0" smtClean="0"/>
              <a:t>growing trend in the number of aggressions :</a:t>
            </a:r>
            <a:r>
              <a:rPr lang="en-US" sz="2400" baseline="0" dirty="0" smtClean="0"/>
              <a:t> Almost 60% of this aggressions can be related to the application of the Communications law</a:t>
            </a:r>
            <a:endParaRPr lang="es-EC" sz="2400" dirty="0" smtClean="0"/>
          </a:p>
          <a:p>
            <a:endParaRPr lang="es-ES" dirty="0"/>
          </a:p>
        </p:txBody>
      </p:sp>
    </p:spTree>
    <p:extLst>
      <p:ext uri="{BB962C8B-B14F-4D97-AF65-F5344CB8AC3E}">
        <p14:creationId xmlns:p14="http://schemas.microsoft.com/office/powerpoint/2010/main" val="11812323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n-US" sz="2400" kern="1200" dirty="0" smtClean="0">
                <a:solidFill>
                  <a:schemeClr val="tx1"/>
                </a:solidFill>
                <a:latin typeface="Helvetica Neue"/>
                <a:ea typeface="Helvetica Neue"/>
                <a:cs typeface="Helvetica Neue"/>
                <a:sym typeface="Helvetica Neue"/>
              </a:rPr>
              <a:t>As we can see Ecuador is facing serious political and economic problems. The Communications Law and the policies of an authoritarian, populist government have given rise to a very complex outlook for the 2017 elections. President Rafael Correa has mentioned that he will NOT run for reelection and that his decision has been taken and informed to the National Assembly. He has even requested that the constitutional amendment calling for indefinite re-election be removed; however, some government aligned groups, in fear of losing control and power are still pushing for this amendment to be approved in spite of violating the current electoral laws.</a:t>
            </a:r>
            <a:endParaRPr lang="es-EC" sz="2400" kern="1200" dirty="0" smtClean="0">
              <a:solidFill>
                <a:schemeClr val="tx1"/>
              </a:solidFill>
              <a:latin typeface="Helvetica Neue"/>
              <a:ea typeface="Helvetica Neue"/>
              <a:cs typeface="Helvetica Neue"/>
              <a:sym typeface="Helvetica Neue"/>
            </a:endParaRPr>
          </a:p>
          <a:p>
            <a:r>
              <a:rPr lang="en-US" sz="2400" kern="1200" dirty="0" smtClean="0">
                <a:solidFill>
                  <a:schemeClr val="tx1"/>
                </a:solidFill>
                <a:latin typeface="Helvetica Neue"/>
                <a:ea typeface="Helvetica Neue"/>
                <a:cs typeface="Helvetica Neue"/>
                <a:sym typeface="Helvetica Neue"/>
              </a:rPr>
              <a:t>The opposition is divided as well as the ruling party. Correa’s egotism has prevented the rise of possible successors even from his own party.</a:t>
            </a:r>
            <a:endParaRPr lang="es-EC" sz="2400" kern="1200" dirty="0" smtClean="0">
              <a:solidFill>
                <a:schemeClr val="tx1"/>
              </a:solidFill>
              <a:latin typeface="Helvetica Neue"/>
              <a:ea typeface="Helvetica Neue"/>
              <a:cs typeface="Helvetica Neue"/>
              <a:sym typeface="Helvetica Neue"/>
            </a:endParaRPr>
          </a:p>
          <a:p>
            <a:r>
              <a:rPr lang="en-US" sz="2400" kern="1200" dirty="0" smtClean="0">
                <a:solidFill>
                  <a:schemeClr val="tx1"/>
                </a:solidFill>
                <a:latin typeface="Helvetica Neue"/>
                <a:ea typeface="Helvetica Neue"/>
                <a:cs typeface="Helvetica Neue"/>
                <a:sym typeface="Helvetica Neue"/>
              </a:rPr>
              <a:t>Independent, unbiased information has been reduced to a minimum and the government currently controls every power of society. The economy has been heavily hit by the decline in oil prices and the people are frustrated.</a:t>
            </a:r>
            <a:br>
              <a:rPr lang="en-US" sz="2400" kern="1200" dirty="0" smtClean="0">
                <a:solidFill>
                  <a:schemeClr val="tx1"/>
                </a:solidFill>
                <a:latin typeface="Helvetica Neue"/>
                <a:ea typeface="Helvetica Neue"/>
                <a:cs typeface="Helvetica Neue"/>
                <a:sym typeface="Helvetica Neue"/>
              </a:rPr>
            </a:br>
            <a:endParaRPr lang="en-US" sz="2400" kern="1200" dirty="0" smtClean="0">
              <a:solidFill>
                <a:schemeClr val="tx1"/>
              </a:solidFill>
              <a:latin typeface="Helvetica Neue"/>
              <a:ea typeface="Helvetica Neue"/>
              <a:cs typeface="Helvetica Neue"/>
              <a:sym typeface="Helvetica Neue"/>
            </a:endParaRPr>
          </a:p>
          <a:p>
            <a:r>
              <a:rPr lang="en-US" sz="2400" kern="1200" dirty="0" smtClean="0">
                <a:solidFill>
                  <a:schemeClr val="tx1"/>
                </a:solidFill>
                <a:latin typeface="Helvetica Neue"/>
                <a:ea typeface="Helvetica Neue"/>
                <a:cs typeface="Helvetica Neue"/>
                <a:sym typeface="Helvetica Neue"/>
              </a:rPr>
              <a:t> With this </a:t>
            </a:r>
            <a:r>
              <a:rPr lang="en-US" sz="4000" kern="1200" dirty="0" smtClean="0">
                <a:solidFill>
                  <a:schemeClr val="tx1"/>
                </a:solidFill>
                <a:latin typeface="Helvetica Neue"/>
                <a:ea typeface="Helvetica Neue"/>
                <a:cs typeface="Helvetica Neue"/>
                <a:sym typeface="Helvetica Neue"/>
              </a:rPr>
              <a:t>outlook the future is extremely uncertain.</a:t>
            </a:r>
            <a:endParaRPr lang="es-EC" sz="4000" kern="1200" dirty="0" smtClean="0">
              <a:solidFill>
                <a:schemeClr val="tx1"/>
              </a:solidFill>
              <a:latin typeface="Helvetica Neue"/>
              <a:ea typeface="Helvetica Neue"/>
              <a:cs typeface="Helvetica Neue"/>
              <a:sym typeface="Helvetica Neue"/>
            </a:endParaRPr>
          </a:p>
          <a:p>
            <a:endParaRPr lang="es-ES" dirty="0"/>
          </a:p>
        </p:txBody>
      </p:sp>
    </p:spTree>
    <p:extLst>
      <p:ext uri="{BB962C8B-B14F-4D97-AF65-F5344CB8AC3E}">
        <p14:creationId xmlns:p14="http://schemas.microsoft.com/office/powerpoint/2010/main" val="3344318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n-US" sz="2400" kern="1200" dirty="0" smtClean="0">
                <a:solidFill>
                  <a:schemeClr val="tx1"/>
                </a:solidFill>
                <a:latin typeface="Helvetica Neue"/>
                <a:ea typeface="Helvetica Neue"/>
                <a:cs typeface="Helvetica Neue"/>
                <a:sym typeface="Helvetica Neue"/>
              </a:rPr>
              <a:t>Many people think that Journalism is on its way out, that soon it will disappear; that the growth of digital and social media will mean the end of Journalism as we know it. </a:t>
            </a:r>
            <a:endParaRPr lang="es-EC" sz="2400" kern="1200" dirty="0" smtClean="0">
              <a:solidFill>
                <a:schemeClr val="tx1"/>
              </a:solidFill>
              <a:latin typeface="Helvetica Neue"/>
              <a:ea typeface="Helvetica Neue"/>
              <a:cs typeface="Helvetica Neue"/>
              <a:sym typeface="Helvetica Neue"/>
            </a:endParaRPr>
          </a:p>
          <a:p>
            <a:r>
              <a:rPr lang="en-US" sz="2400" kern="1200" dirty="0" smtClean="0">
                <a:solidFill>
                  <a:schemeClr val="tx1"/>
                </a:solidFill>
                <a:latin typeface="Helvetica Neue"/>
                <a:ea typeface="Helvetica Neue"/>
                <a:cs typeface="Helvetica Neue"/>
                <a:sym typeface="Helvetica Neue"/>
              </a:rPr>
              <a:t> </a:t>
            </a:r>
            <a:endParaRPr lang="es-EC" sz="2400" kern="1200" dirty="0" smtClean="0">
              <a:solidFill>
                <a:schemeClr val="tx1"/>
              </a:solidFill>
              <a:latin typeface="Helvetica Neue"/>
              <a:ea typeface="Helvetica Neue"/>
              <a:cs typeface="Helvetica Neue"/>
              <a:sym typeface="Helvetica Neue"/>
            </a:endParaRPr>
          </a:p>
          <a:p>
            <a:r>
              <a:rPr lang="en-US" sz="2400" kern="1200" dirty="0" smtClean="0">
                <a:solidFill>
                  <a:schemeClr val="tx1"/>
                </a:solidFill>
                <a:latin typeface="Helvetica Neue"/>
                <a:ea typeface="Helvetica Neue"/>
                <a:cs typeface="Helvetica Neue"/>
                <a:sym typeface="Helvetica Neue"/>
              </a:rPr>
              <a:t>I do not believe so. </a:t>
            </a:r>
            <a:endParaRPr lang="es-EC" sz="2400" kern="1200" dirty="0" smtClean="0">
              <a:solidFill>
                <a:schemeClr val="tx1"/>
              </a:solidFill>
              <a:latin typeface="Helvetica Neue"/>
              <a:ea typeface="Helvetica Neue"/>
              <a:cs typeface="Helvetica Neue"/>
              <a:sym typeface="Helvetica Neue"/>
            </a:endParaRPr>
          </a:p>
          <a:p>
            <a:endParaRPr lang="es-ES" dirty="0"/>
          </a:p>
        </p:txBody>
      </p:sp>
    </p:spTree>
    <p:extLst>
      <p:ext uri="{BB962C8B-B14F-4D97-AF65-F5344CB8AC3E}">
        <p14:creationId xmlns:p14="http://schemas.microsoft.com/office/powerpoint/2010/main" val="27446596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n-US" sz="2400" kern="1200" dirty="0" smtClean="0">
                <a:solidFill>
                  <a:schemeClr val="tx1"/>
                </a:solidFill>
                <a:latin typeface="Helvetica Neue"/>
                <a:ea typeface="Helvetica Neue"/>
                <a:cs typeface="Helvetica Neue"/>
                <a:sym typeface="Helvetica Neue"/>
              </a:rPr>
              <a:t>However, the night is never as dark as when dawn approaches. We hope that God willing the citizens of Ecuador drive the profound change that the country requires in the 2017 elections; choosing leaders that will repeal this law that threatens a basic human right and principle of democracy. The right to freedom of expression and will restore Freedom in our country</a:t>
            </a:r>
            <a:endParaRPr lang="es-EC" sz="2400" kern="1200" dirty="0" smtClean="0">
              <a:solidFill>
                <a:schemeClr val="tx1"/>
              </a:solidFill>
              <a:latin typeface="Helvetica Neue"/>
              <a:ea typeface="Helvetica Neue"/>
              <a:cs typeface="Helvetica Neue"/>
              <a:sym typeface="Helvetica Neue"/>
            </a:endParaRPr>
          </a:p>
          <a:p>
            <a:r>
              <a:rPr lang="en-US" sz="2400" kern="1200" dirty="0" smtClean="0">
                <a:solidFill>
                  <a:schemeClr val="tx1"/>
                </a:solidFill>
                <a:latin typeface="Helvetica Neue"/>
                <a:ea typeface="Helvetica Neue"/>
                <a:cs typeface="Helvetica Neue"/>
                <a:sym typeface="Helvetica Neue"/>
              </a:rPr>
              <a:t> </a:t>
            </a:r>
            <a:endParaRPr lang="es-EC" sz="2400" kern="1200" dirty="0" smtClean="0">
              <a:solidFill>
                <a:schemeClr val="tx1"/>
              </a:solidFill>
              <a:latin typeface="Helvetica Neue"/>
              <a:ea typeface="Helvetica Neue"/>
              <a:cs typeface="Helvetica Neue"/>
              <a:sym typeface="Helvetica Neue"/>
            </a:endParaRPr>
          </a:p>
          <a:p>
            <a:r>
              <a:rPr lang="en-US" sz="2400" kern="1200" dirty="0" smtClean="0">
                <a:solidFill>
                  <a:schemeClr val="tx1"/>
                </a:solidFill>
                <a:latin typeface="Helvetica Neue"/>
                <a:ea typeface="Helvetica Neue"/>
                <a:cs typeface="Helvetica Neue"/>
                <a:sym typeface="Helvetica Neue"/>
              </a:rPr>
              <a:t> </a:t>
            </a:r>
            <a:endParaRPr lang="es-EC" sz="2400" kern="1200" dirty="0" smtClean="0">
              <a:solidFill>
                <a:schemeClr val="tx1"/>
              </a:solidFill>
              <a:latin typeface="Helvetica Neue"/>
              <a:ea typeface="Helvetica Neue"/>
              <a:cs typeface="Helvetica Neue"/>
              <a:sym typeface="Helvetica Neue"/>
            </a:endParaRPr>
          </a:p>
          <a:p>
            <a:r>
              <a:rPr lang="en-US" sz="2400" kern="1200" smtClean="0">
                <a:solidFill>
                  <a:schemeClr val="tx1"/>
                </a:solidFill>
                <a:latin typeface="Helvetica Neue"/>
                <a:ea typeface="Helvetica Neue"/>
                <a:cs typeface="Helvetica Neue"/>
                <a:sym typeface="Helvetica Neue"/>
              </a:rPr>
              <a:t>Thank You</a:t>
            </a:r>
            <a:endParaRPr lang="es-EC" sz="2400" kern="1200" dirty="0" smtClean="0">
              <a:solidFill>
                <a:schemeClr val="tx1"/>
              </a:solidFill>
              <a:latin typeface="Helvetica Neue"/>
              <a:ea typeface="Helvetica Neue"/>
              <a:cs typeface="Helvetica Neue"/>
              <a:sym typeface="Helvetica Neue"/>
            </a:endParaRPr>
          </a:p>
        </p:txBody>
      </p:sp>
    </p:spTree>
    <p:extLst>
      <p:ext uri="{BB962C8B-B14F-4D97-AF65-F5344CB8AC3E}">
        <p14:creationId xmlns:p14="http://schemas.microsoft.com/office/powerpoint/2010/main" val="37579788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n-US" sz="2400" kern="1200" dirty="0" smtClean="0">
                <a:solidFill>
                  <a:schemeClr val="tx1"/>
                </a:solidFill>
                <a:latin typeface="Helvetica Neue"/>
                <a:ea typeface="Helvetica Neue"/>
                <a:cs typeface="Helvetica Neue"/>
                <a:sym typeface="Helvetica Neue"/>
              </a:rPr>
              <a:t>While social networks have changed the way we now access information, they have overwhelming amounts of sometimes even false data; they lack the necessary context to make that information a useful tool for society and they dilute the credibility of its sources. I strongly believe that we will always need the interpretation and contextualization of a journalist, an expert editor, that as </a:t>
            </a:r>
            <a:r>
              <a:rPr lang="en-US" sz="2400" kern="1200" dirty="0" err="1" smtClean="0">
                <a:solidFill>
                  <a:schemeClr val="tx1"/>
                </a:solidFill>
                <a:latin typeface="Helvetica Neue"/>
                <a:ea typeface="Helvetica Neue"/>
                <a:cs typeface="Helvetica Neue"/>
                <a:sym typeface="Helvetica Neue"/>
              </a:rPr>
              <a:t>Kapuscinski</a:t>
            </a:r>
            <a:r>
              <a:rPr lang="en-US" sz="2400" kern="1200" dirty="0" smtClean="0">
                <a:solidFill>
                  <a:schemeClr val="tx1"/>
                </a:solidFill>
                <a:latin typeface="Helvetica Neue"/>
                <a:ea typeface="Helvetica Neue"/>
                <a:cs typeface="Helvetica Neue"/>
                <a:sym typeface="Helvetica Neue"/>
              </a:rPr>
              <a:t> said has to be above everything “a person of integrity”.</a:t>
            </a:r>
            <a:endParaRPr lang="es-EC" sz="2400" kern="1200" dirty="0" smtClean="0">
              <a:solidFill>
                <a:schemeClr val="tx1"/>
              </a:solidFill>
              <a:latin typeface="Helvetica Neue"/>
              <a:ea typeface="Helvetica Neue"/>
              <a:cs typeface="Helvetica Neue"/>
              <a:sym typeface="Helvetica Neue"/>
            </a:endParaRPr>
          </a:p>
          <a:p>
            <a:r>
              <a:rPr lang="en-US" sz="2400" kern="1200" dirty="0" smtClean="0">
                <a:solidFill>
                  <a:schemeClr val="tx1"/>
                </a:solidFill>
                <a:latin typeface="Helvetica Neue"/>
                <a:ea typeface="Helvetica Neue"/>
                <a:cs typeface="Helvetica Neue"/>
                <a:sym typeface="Helvetica Neue"/>
              </a:rPr>
              <a:t> </a:t>
            </a:r>
            <a:endParaRPr lang="es-EC" sz="2400" kern="1200" dirty="0" smtClean="0">
              <a:solidFill>
                <a:schemeClr val="tx1"/>
              </a:solidFill>
              <a:latin typeface="Helvetica Neue"/>
              <a:ea typeface="Helvetica Neue"/>
              <a:cs typeface="Helvetica Neue"/>
              <a:sym typeface="Helvetica Neue"/>
            </a:endParaRPr>
          </a:p>
          <a:p>
            <a:endParaRPr lang="es-ES" dirty="0"/>
          </a:p>
        </p:txBody>
      </p:sp>
    </p:spTree>
    <p:extLst>
      <p:ext uri="{BB962C8B-B14F-4D97-AF65-F5344CB8AC3E}">
        <p14:creationId xmlns:p14="http://schemas.microsoft.com/office/powerpoint/2010/main" val="3809857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en-US" sz="2400" kern="1200" dirty="0" smtClean="0">
                <a:solidFill>
                  <a:schemeClr val="tx1"/>
                </a:solidFill>
                <a:latin typeface="Helvetica Neue"/>
                <a:ea typeface="Helvetica Neue"/>
                <a:cs typeface="Helvetica Neue"/>
                <a:sym typeface="Helvetica Neue"/>
              </a:rPr>
              <a:t>In their desire to control what people think, over powerful governments will look for ways that will destroy the credibility of independent media. They will create media of their own to impose their official truth and find ways to destroy whatever in their mind threatens their power. And in today’s hyper connected world, they will abuse the power of social channels without taking into consideration the impact that information could have on those communities, connected through technology but with ideas, experiences and realities completely different from each other.</a:t>
            </a:r>
            <a:endParaRPr lang="es-EC" dirty="0" smtClean="0"/>
          </a:p>
          <a:p>
            <a:endParaRPr lang="es-ES" dirty="0"/>
          </a:p>
        </p:txBody>
      </p:sp>
    </p:spTree>
    <p:extLst>
      <p:ext uri="{BB962C8B-B14F-4D97-AF65-F5344CB8AC3E}">
        <p14:creationId xmlns:p14="http://schemas.microsoft.com/office/powerpoint/2010/main" val="3106863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0" marR="0" indent="0" algn="l" defTabSz="457200" rtl="0" eaLnBrk="1" fontAlgn="auto" latinLnBrk="0" hangingPunct="1">
              <a:lnSpc>
                <a:spcPct val="117999"/>
              </a:lnSpc>
              <a:spcBef>
                <a:spcPts val="0"/>
              </a:spcBef>
              <a:spcAft>
                <a:spcPts val="0"/>
              </a:spcAft>
              <a:buClrTx/>
              <a:buSzTx/>
              <a:buFontTx/>
              <a:buNone/>
              <a:tabLst/>
              <a:defRPr/>
            </a:pPr>
            <a:r>
              <a:rPr lang="en-US" sz="2400" kern="1200" dirty="0" smtClean="0">
                <a:solidFill>
                  <a:schemeClr val="tx1"/>
                </a:solidFill>
                <a:latin typeface="Helvetica Neue"/>
                <a:ea typeface="Helvetica Neue"/>
                <a:cs typeface="Helvetica Neue"/>
                <a:sym typeface="Helvetica Neue"/>
              </a:rPr>
              <a:t>These drives to censorship of the media, self-censorship of journalists and the imposition of laws that prevent a proper communications process, with the false promise of eliminating the power of the elites and giving voice to those who do not have one. These are the main threats to free, independent and irreverent thinking. I believe it will be difficult if not impossible for these authoritative powers to silence the power of communication and information that can be amassed through social media. </a:t>
            </a:r>
            <a:endParaRPr lang="es-EC" sz="2400" kern="1200" dirty="0" smtClean="0">
              <a:solidFill>
                <a:schemeClr val="tx1"/>
              </a:solidFill>
              <a:latin typeface="Helvetica Neue"/>
              <a:ea typeface="Helvetica Neue"/>
              <a:cs typeface="Helvetica Neue"/>
              <a:sym typeface="Helvetica Neue"/>
            </a:endParaRPr>
          </a:p>
          <a:p>
            <a:endParaRPr lang="es-ES" dirty="0"/>
          </a:p>
        </p:txBody>
      </p:sp>
    </p:spTree>
    <p:extLst>
      <p:ext uri="{BB962C8B-B14F-4D97-AF65-F5344CB8AC3E}">
        <p14:creationId xmlns:p14="http://schemas.microsoft.com/office/powerpoint/2010/main" val="36647799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n-US" sz="2400" kern="1200" dirty="0" smtClean="0">
                <a:solidFill>
                  <a:schemeClr val="tx1"/>
                </a:solidFill>
                <a:latin typeface="Helvetica Neue"/>
                <a:ea typeface="Helvetica Neue"/>
                <a:cs typeface="Helvetica Neue"/>
                <a:sym typeface="Helvetica Neue"/>
              </a:rPr>
              <a:t>An interconnected world allows us to dream, understand and share opinions and experiences that affect our daily life immediately and without censorship. Even in those countries with limited freedom, the events that impact the life of their people are told through different channels that are willing to spread them. It becomes impossible to conceal the reality of its inhabitants.</a:t>
            </a:r>
            <a:endParaRPr lang="es-EC" sz="2400" kern="1200" dirty="0" smtClean="0">
              <a:solidFill>
                <a:schemeClr val="tx1"/>
              </a:solidFill>
              <a:latin typeface="Helvetica Neue"/>
              <a:ea typeface="Helvetica Neue"/>
              <a:cs typeface="Helvetica Neue"/>
              <a:sym typeface="Helvetica Neue"/>
            </a:endParaRPr>
          </a:p>
          <a:p>
            <a:r>
              <a:rPr lang="en-US" sz="2400" kern="1200" dirty="0" smtClean="0">
                <a:solidFill>
                  <a:schemeClr val="tx1"/>
                </a:solidFill>
                <a:latin typeface="Helvetica Neue"/>
                <a:ea typeface="Helvetica Neue"/>
                <a:cs typeface="Helvetica Neue"/>
                <a:sym typeface="Helvetica Neue"/>
              </a:rPr>
              <a:t>However, there is still a long way to go in today´s information world if we want to guarantee free, independent and irreverent forms of expression. We need a solid value structure that will defend the transparency of what those who govern and are being governed do.</a:t>
            </a:r>
            <a:endParaRPr lang="es-EC" sz="2400" kern="1200" dirty="0" smtClean="0">
              <a:solidFill>
                <a:schemeClr val="tx1"/>
              </a:solidFill>
              <a:latin typeface="Helvetica Neue"/>
              <a:ea typeface="Helvetica Neue"/>
              <a:cs typeface="Helvetica Neue"/>
              <a:sym typeface="Helvetica Neue"/>
            </a:endParaRPr>
          </a:p>
          <a:p>
            <a:endParaRPr lang="es-ES" dirty="0"/>
          </a:p>
        </p:txBody>
      </p:sp>
    </p:spTree>
    <p:extLst>
      <p:ext uri="{BB962C8B-B14F-4D97-AF65-F5344CB8AC3E}">
        <p14:creationId xmlns:p14="http://schemas.microsoft.com/office/powerpoint/2010/main" val="2643355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0" marR="0" indent="0" algn="l" defTabSz="457200" rtl="0" eaLnBrk="1" fontAlgn="auto" latinLnBrk="0" hangingPunct="1">
              <a:lnSpc>
                <a:spcPct val="117999"/>
              </a:lnSpc>
              <a:spcBef>
                <a:spcPts val="0"/>
              </a:spcBef>
              <a:spcAft>
                <a:spcPts val="0"/>
              </a:spcAft>
              <a:buClrTx/>
              <a:buSzTx/>
              <a:buFontTx/>
              <a:buNone/>
              <a:tabLst/>
              <a:defRPr/>
            </a:pPr>
            <a:r>
              <a:rPr lang="en-US" sz="2400" kern="1200" dirty="0" smtClean="0">
                <a:solidFill>
                  <a:schemeClr val="tx1"/>
                </a:solidFill>
                <a:latin typeface="Helvetica Neue"/>
                <a:ea typeface="Helvetica Neue"/>
                <a:cs typeface="Helvetica Neue"/>
                <a:sym typeface="Helvetica Neue"/>
              </a:rPr>
              <a:t>For this reason, we</a:t>
            </a:r>
            <a:r>
              <a:rPr lang="en-US" sz="2400" kern="1200" baseline="0" dirty="0" smtClean="0">
                <a:solidFill>
                  <a:schemeClr val="tx1"/>
                </a:solidFill>
                <a:latin typeface="Helvetica Neue"/>
                <a:ea typeface="Helvetica Neue"/>
                <a:cs typeface="Helvetica Neue"/>
                <a:sym typeface="Helvetica Neue"/>
              </a:rPr>
              <a:t> </a:t>
            </a:r>
            <a:r>
              <a:rPr lang="en-US" sz="2400" kern="1200" dirty="0" smtClean="0">
                <a:solidFill>
                  <a:schemeClr val="tx1"/>
                </a:solidFill>
                <a:latin typeface="Helvetica Neue"/>
                <a:ea typeface="Helvetica Neue"/>
                <a:cs typeface="Helvetica Neue"/>
                <a:sym typeface="Helvetica Neue"/>
              </a:rPr>
              <a:t>believe that free access to public information strengthens its citizens and communities. It is a paradox that the new Communications Law which recognizes “the right to communications including freedom of expression, information and equal access to communication technologies as well as the right of citizens to learn about the decisions that affects them” and that was enacted by a government that initially promised an ethical revolution that will require an intimate relationship with its people and change based on </a:t>
            </a:r>
            <a:r>
              <a:rPr lang="en-US" sz="2400" i="1" kern="1200" dirty="0" smtClean="0">
                <a:solidFill>
                  <a:schemeClr val="tx1"/>
                </a:solidFill>
                <a:latin typeface="Helvetica Neue"/>
                <a:ea typeface="Helvetica Neue"/>
                <a:cs typeface="Helvetica Neue"/>
                <a:sym typeface="Helvetica Neue"/>
              </a:rPr>
              <a:t>Manos </a:t>
            </a:r>
            <a:r>
              <a:rPr lang="en-US" sz="2400" i="1" kern="1200" dirty="0" err="1" smtClean="0">
                <a:solidFill>
                  <a:schemeClr val="tx1"/>
                </a:solidFill>
                <a:latin typeface="Helvetica Neue"/>
                <a:ea typeface="Helvetica Neue"/>
                <a:cs typeface="Helvetica Neue"/>
                <a:sym typeface="Helvetica Neue"/>
              </a:rPr>
              <a:t>limpias</a:t>
            </a:r>
            <a:r>
              <a:rPr lang="en-US" sz="2400" i="1" kern="1200" dirty="0" smtClean="0">
                <a:solidFill>
                  <a:schemeClr val="tx1"/>
                </a:solidFill>
                <a:latin typeface="Helvetica Neue"/>
                <a:ea typeface="Helvetica Neue"/>
                <a:cs typeface="Helvetica Neue"/>
                <a:sym typeface="Helvetica Neue"/>
              </a:rPr>
              <a:t>, </a:t>
            </a:r>
            <a:r>
              <a:rPr lang="en-US" sz="2400" i="1" kern="1200" dirty="0" err="1" smtClean="0">
                <a:solidFill>
                  <a:schemeClr val="tx1"/>
                </a:solidFill>
                <a:latin typeface="Helvetica Neue"/>
                <a:ea typeface="Helvetica Neue"/>
                <a:cs typeface="Helvetica Neue"/>
                <a:sym typeface="Helvetica Neue"/>
              </a:rPr>
              <a:t>mentes</a:t>
            </a:r>
            <a:r>
              <a:rPr lang="en-US" sz="2400" i="1" kern="1200" dirty="0" smtClean="0">
                <a:solidFill>
                  <a:schemeClr val="tx1"/>
                </a:solidFill>
                <a:latin typeface="Helvetica Neue"/>
                <a:ea typeface="Helvetica Neue"/>
                <a:cs typeface="Helvetica Neue"/>
                <a:sym typeface="Helvetica Neue"/>
              </a:rPr>
              <a:t> </a:t>
            </a:r>
            <a:r>
              <a:rPr lang="en-US" sz="2400" i="1" kern="1200" dirty="0" err="1" smtClean="0">
                <a:solidFill>
                  <a:schemeClr val="tx1"/>
                </a:solidFill>
                <a:latin typeface="Helvetica Neue"/>
                <a:ea typeface="Helvetica Neue"/>
                <a:cs typeface="Helvetica Neue"/>
                <a:sym typeface="Helvetica Neue"/>
              </a:rPr>
              <a:t>lucidas</a:t>
            </a:r>
            <a:r>
              <a:rPr lang="en-US" sz="2400" i="1" kern="1200" dirty="0" smtClean="0">
                <a:solidFill>
                  <a:schemeClr val="tx1"/>
                </a:solidFill>
                <a:latin typeface="Helvetica Neue"/>
                <a:ea typeface="Helvetica Neue"/>
                <a:cs typeface="Helvetica Neue"/>
                <a:sym typeface="Helvetica Neue"/>
              </a:rPr>
              <a:t> y </a:t>
            </a:r>
            <a:r>
              <a:rPr lang="en-US" sz="2400" i="1" kern="1200" dirty="0" err="1" smtClean="0">
                <a:solidFill>
                  <a:schemeClr val="tx1"/>
                </a:solidFill>
                <a:latin typeface="Helvetica Neue"/>
                <a:ea typeface="Helvetica Neue"/>
                <a:cs typeface="Helvetica Neue"/>
                <a:sym typeface="Helvetica Neue"/>
              </a:rPr>
              <a:t>corazones</a:t>
            </a:r>
            <a:r>
              <a:rPr lang="en-US" sz="2400" i="1" kern="1200" dirty="0" smtClean="0">
                <a:solidFill>
                  <a:schemeClr val="tx1"/>
                </a:solidFill>
                <a:latin typeface="Helvetica Neue"/>
                <a:ea typeface="Helvetica Neue"/>
                <a:cs typeface="Helvetica Neue"/>
                <a:sym typeface="Helvetica Neue"/>
              </a:rPr>
              <a:t> </a:t>
            </a:r>
            <a:r>
              <a:rPr lang="en-US" sz="2400" i="1" kern="1200" dirty="0" err="1" smtClean="0">
                <a:solidFill>
                  <a:schemeClr val="tx1"/>
                </a:solidFill>
                <a:latin typeface="Helvetica Neue"/>
                <a:ea typeface="Helvetica Neue"/>
                <a:cs typeface="Helvetica Neue"/>
                <a:sym typeface="Helvetica Neue"/>
              </a:rPr>
              <a:t>ardientes</a:t>
            </a:r>
            <a:r>
              <a:rPr lang="en-US" sz="2400" i="1" kern="1200" dirty="0" smtClean="0">
                <a:solidFill>
                  <a:schemeClr val="tx1"/>
                </a:solidFill>
                <a:latin typeface="Helvetica Neue"/>
                <a:ea typeface="Helvetica Neue"/>
                <a:cs typeface="Helvetica Neue"/>
                <a:sym typeface="Helvetica Neue"/>
              </a:rPr>
              <a:t>, </a:t>
            </a:r>
            <a:r>
              <a:rPr lang="en-US" sz="2400" kern="1200" dirty="0" smtClean="0">
                <a:solidFill>
                  <a:schemeClr val="tx1"/>
                </a:solidFill>
                <a:latin typeface="Helvetica Neue"/>
                <a:ea typeface="Helvetica Neue"/>
                <a:cs typeface="Helvetica Neue"/>
                <a:sym typeface="Helvetica Neue"/>
              </a:rPr>
              <a:t>has eliminated the right of its citizens to freely express themselves; denying them a basic provision of democracy.</a:t>
            </a:r>
            <a:endParaRPr lang="es-EC" sz="2400" kern="1200" dirty="0" smtClean="0">
              <a:solidFill>
                <a:schemeClr val="tx1"/>
              </a:solidFill>
              <a:latin typeface="Helvetica Neue"/>
              <a:ea typeface="Helvetica Neue"/>
              <a:cs typeface="Helvetica Neue"/>
              <a:sym typeface="Helvetica Neue"/>
            </a:endParaRPr>
          </a:p>
          <a:p>
            <a:endParaRPr lang="es-ES" dirty="0"/>
          </a:p>
        </p:txBody>
      </p:sp>
    </p:spTree>
    <p:extLst>
      <p:ext uri="{BB962C8B-B14F-4D97-AF65-F5344CB8AC3E}">
        <p14:creationId xmlns:p14="http://schemas.microsoft.com/office/powerpoint/2010/main" val="1275094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n-US" sz="2400" kern="1200" dirty="0" smtClean="0">
                <a:solidFill>
                  <a:schemeClr val="tx1"/>
                </a:solidFill>
                <a:latin typeface="Helvetica Neue"/>
                <a:ea typeface="Helvetica Neue"/>
                <a:cs typeface="Helvetica Neue"/>
                <a:sym typeface="Helvetica Neue"/>
              </a:rPr>
              <a:t>Important organizations such as the </a:t>
            </a:r>
            <a:r>
              <a:rPr lang="en-US" sz="2400" kern="1200" dirty="0" err="1" smtClean="0">
                <a:solidFill>
                  <a:schemeClr val="tx1"/>
                </a:solidFill>
                <a:latin typeface="Helvetica Neue"/>
                <a:ea typeface="Helvetica Neue"/>
                <a:cs typeface="Helvetica Neue"/>
                <a:sym typeface="Helvetica Neue"/>
              </a:rPr>
              <a:t>Interamerican</a:t>
            </a:r>
            <a:r>
              <a:rPr lang="en-US" sz="2400" kern="1200" dirty="0" smtClean="0">
                <a:solidFill>
                  <a:schemeClr val="tx1"/>
                </a:solidFill>
                <a:latin typeface="Helvetica Neue"/>
                <a:ea typeface="Helvetica Neue"/>
                <a:cs typeface="Helvetica Neue"/>
                <a:sym typeface="Helvetica Neue"/>
              </a:rPr>
              <a:t> Press Association (IAPA), the Ecuadorian Association of Newspaper Editors (AEDEP), and the World Association of Newspapers (WAN) have analyzed the impact that the new Communications Law has had, and I would like to share their findings with you. </a:t>
            </a:r>
            <a:endParaRPr lang="es-ES" dirty="0"/>
          </a:p>
        </p:txBody>
      </p:sp>
    </p:spTree>
    <p:extLst>
      <p:ext uri="{BB962C8B-B14F-4D97-AF65-F5344CB8AC3E}">
        <p14:creationId xmlns:p14="http://schemas.microsoft.com/office/powerpoint/2010/main" val="2650253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es-EC" dirty="0" smtClean="0"/>
              <a:t>The National Asembly ignored the warnings from UN and OAS rapporteursThe proposal was signed into under</a:t>
            </a:r>
            <a:r>
              <a:rPr lang="es-EC" baseline="0" dirty="0" smtClean="0"/>
              <a:t> the cover of a </a:t>
            </a:r>
            <a:r>
              <a:rPr lang="es-EC" dirty="0" smtClean="0"/>
              <a:t> major National Holiday </a:t>
            </a:r>
          </a:p>
          <a:p>
            <a:endParaRPr lang="es-ES" dirty="0"/>
          </a:p>
        </p:txBody>
      </p:sp>
    </p:spTree>
    <p:extLst>
      <p:ext uri="{BB962C8B-B14F-4D97-AF65-F5344CB8AC3E}">
        <p14:creationId xmlns:p14="http://schemas.microsoft.com/office/powerpoint/2010/main" val="431366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Shape 11"/>
          <p:cNvSpPr>
            <a:spLocks noGrp="1"/>
          </p:cNvSpPr>
          <p:nvPr>
            <p:ph type="title"/>
          </p:nvPr>
        </p:nvSpPr>
        <p:spPr>
          <a:xfrm>
            <a:off x="1778000" y="2298700"/>
            <a:ext cx="20828000" cy="4648200"/>
          </a:xfrm>
          <a:prstGeom prst="rect">
            <a:avLst/>
          </a:prstGeom>
        </p:spPr>
        <p:txBody>
          <a:bodyPr anchor="b"/>
          <a:lstStyle/>
          <a:p>
            <a:r>
              <a:t>Title Text</a:t>
            </a:r>
          </a:p>
        </p:txBody>
      </p:sp>
      <p:sp>
        <p:nvSpPr>
          <p:cNvPr id="12" name="Shape 12"/>
          <p:cNvSpPr>
            <a:spLocks noGrp="1"/>
          </p:cNvSpPr>
          <p:nvPr>
            <p:ph type="body" sz="quarter" idx="1"/>
          </p:nvPr>
        </p:nvSpPr>
        <p:spPr>
          <a:xfrm>
            <a:off x="1778000" y="7073900"/>
            <a:ext cx="20828000" cy="15875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r>
              <a:t>Body Level One</a:t>
            </a:r>
          </a:p>
          <a:p>
            <a:pPr lvl="1"/>
            <a:r>
              <a:t>Body Level Two</a:t>
            </a:r>
          </a:p>
          <a:p>
            <a:pPr lvl="2"/>
            <a:r>
              <a:t>Body Level Three</a:t>
            </a:r>
          </a:p>
          <a:p>
            <a:pPr lvl="3"/>
            <a:r>
              <a:t>Body Level Four</a:t>
            </a:r>
          </a:p>
          <a:p>
            <a:pPr lvl="4"/>
            <a:r>
              <a:t>Body Level Five</a:t>
            </a:r>
          </a:p>
        </p:txBody>
      </p:sp>
      <p:sp>
        <p:nvSpPr>
          <p:cNvPr id="13" name="Shape 1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Shape 93"/>
          <p:cNvSpPr>
            <a:spLocks noGrp="1"/>
          </p:cNvSpPr>
          <p:nvPr>
            <p:ph type="body" sz="quarter" idx="13"/>
          </p:nvPr>
        </p:nvSpPr>
        <p:spPr>
          <a:xfrm>
            <a:off x="2387600" y="8953500"/>
            <a:ext cx="19621500" cy="685800"/>
          </a:xfrm>
          <a:prstGeom prst="rect">
            <a:avLst/>
          </a:prstGeom>
        </p:spPr>
        <p:txBody>
          <a:bodyPr anchor="t">
            <a:spAutoFit/>
          </a:bodyPr>
          <a:lstStyle>
            <a:lvl1pPr marL="0" indent="0" algn="ctr">
              <a:spcBef>
                <a:spcPts val="0"/>
              </a:spcBef>
              <a:buSzTx/>
              <a:buNone/>
              <a:defRPr sz="3800"/>
            </a:lvl1pPr>
          </a:lstStyle>
          <a:p>
            <a:r>
              <a:t>–Johnny Appleseed</a:t>
            </a:r>
          </a:p>
        </p:txBody>
      </p:sp>
      <p:sp>
        <p:nvSpPr>
          <p:cNvPr id="94" name="Shape 94"/>
          <p:cNvSpPr>
            <a:spLocks noGrp="1"/>
          </p:cNvSpPr>
          <p:nvPr>
            <p:ph type="body" sz="quarter" idx="14"/>
          </p:nvPr>
        </p:nvSpPr>
        <p:spPr>
          <a:xfrm>
            <a:off x="2387600" y="6045200"/>
            <a:ext cx="19621500" cy="889000"/>
          </a:xfrm>
          <a:prstGeom prst="rect">
            <a:avLst/>
          </a:prstGeom>
        </p:spPr>
        <p:txBody>
          <a:bodyPr>
            <a:spAutoFit/>
          </a:bodyPr>
          <a:lstStyle>
            <a:lvl1pPr marL="0" indent="0" algn="ctr">
              <a:spcBef>
                <a:spcPts val="0"/>
              </a:spcBef>
              <a:buSzTx/>
              <a:buNone/>
            </a:lvl1pPr>
          </a:lstStyle>
          <a:p>
            <a:r>
              <a:t>“Type a quote here.” </a:t>
            </a:r>
          </a:p>
        </p:txBody>
      </p:sp>
      <p:sp>
        <p:nvSpPr>
          <p:cNvPr id="95" name="Shape 9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Shape 102"/>
          <p:cNvSpPr>
            <a:spLocks noGrp="1"/>
          </p:cNvSpPr>
          <p:nvPr>
            <p:ph type="pic" idx="13"/>
          </p:nvPr>
        </p:nvSpPr>
        <p:spPr>
          <a:xfrm>
            <a:off x="0" y="0"/>
            <a:ext cx="24384000" cy="13716000"/>
          </a:xfrm>
          <a:prstGeom prst="rect">
            <a:avLst/>
          </a:prstGeom>
        </p:spPr>
        <p:txBody>
          <a:bodyPr lIns="91439" tIns="45719" rIns="91439" bIns="45719" anchor="t">
            <a:noAutofit/>
          </a:bodyPr>
          <a:lstStyle/>
          <a:p>
            <a:endParaRPr/>
          </a:p>
        </p:txBody>
      </p:sp>
      <p:sp>
        <p:nvSpPr>
          <p:cNvPr id="103" name="Shape 10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hape 11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cSld name="En blanco">
    <p:spTree>
      <p:nvGrpSpPr>
        <p:cNvPr id="1" name=""/>
        <p:cNvGrpSpPr/>
        <p:nvPr/>
      </p:nvGrpSpPr>
      <p:grpSpPr>
        <a:xfrm>
          <a:off x="0" y="0"/>
          <a:ext cx="0" cy="0"/>
          <a:chOff x="0" y="0"/>
          <a:chExt cx="0" cy="0"/>
        </a:xfrm>
      </p:grpSpPr>
      <p:sp>
        <p:nvSpPr>
          <p:cNvPr id="3" name="2 Marcador de fecha"/>
          <p:cNvSpPr>
            <a:spLocks noGrp="1"/>
          </p:cNvSpPr>
          <p:nvPr>
            <p:ph type="dt" sz="half" idx="10"/>
          </p:nvPr>
        </p:nvSpPr>
        <p:spPr>
          <a:xfrm>
            <a:off x="17272000" y="152401"/>
            <a:ext cx="6705600" cy="577850"/>
          </a:xfrm>
          <a:prstGeom prst="rect">
            <a:avLst/>
          </a:prstGeom>
        </p:spPr>
        <p:txBody>
          <a:bodyPr/>
          <a:lstStyle/>
          <a:p>
            <a:fld id="{B449D725-AF79-4FB6-8D02-83EAC61E3211}" type="datetimeFigureOut">
              <a:rPr lang="en-US" smtClean="0"/>
              <a:pPr/>
              <a:t>5/4/2016</a:t>
            </a:fld>
            <a:endParaRPr lang="en-US"/>
          </a:p>
        </p:txBody>
      </p:sp>
      <p:sp>
        <p:nvSpPr>
          <p:cNvPr id="24" name="23 Marcador de pie de página"/>
          <p:cNvSpPr>
            <a:spLocks noGrp="1"/>
          </p:cNvSpPr>
          <p:nvPr>
            <p:ph type="ftr" sz="quarter" idx="11"/>
          </p:nvPr>
        </p:nvSpPr>
        <p:spPr>
          <a:xfrm>
            <a:off x="8331200" y="152401"/>
            <a:ext cx="8940800" cy="577850"/>
          </a:xfrm>
          <a:prstGeom prst="rect">
            <a:avLst/>
          </a:prstGeom>
        </p:spPr>
        <p:txBody>
          <a:bodyPr/>
          <a:lstStyle/>
          <a:p>
            <a:endParaRPr lang="en-US"/>
          </a:p>
        </p:txBody>
      </p:sp>
      <p:sp>
        <p:nvSpPr>
          <p:cNvPr id="7" name="6 Marcador de número de diapositiva"/>
          <p:cNvSpPr>
            <a:spLocks noGrp="1"/>
          </p:cNvSpPr>
          <p:nvPr>
            <p:ph type="sldNum" sz="quarter" idx="12"/>
          </p:nvPr>
        </p:nvSpPr>
        <p:spPr>
          <a:xfrm>
            <a:off x="11928368" y="13081000"/>
            <a:ext cx="514564" cy="471924"/>
          </a:xfrm>
        </p:spPr>
        <p:txBody>
          <a:bodyPr/>
          <a:lstStyle/>
          <a:p>
            <a:fld id="{076629CB-7937-4506-A327-ACF88B95BB03}" type="slidenum">
              <a:rPr lang="en-US" smtClean="0"/>
              <a:pPr/>
              <a:t>‹#›</a:t>
            </a:fld>
            <a:endParaRPr lang="en-US"/>
          </a:p>
        </p:txBody>
      </p:sp>
    </p:spTree>
    <p:extLst>
      <p:ext uri="{BB962C8B-B14F-4D97-AF65-F5344CB8AC3E}">
        <p14:creationId xmlns:p14="http://schemas.microsoft.com/office/powerpoint/2010/main" val="1182182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Shape 20"/>
          <p:cNvSpPr>
            <a:spLocks noGrp="1"/>
          </p:cNvSpPr>
          <p:nvPr>
            <p:ph type="pic" idx="13"/>
          </p:nvPr>
        </p:nvSpPr>
        <p:spPr>
          <a:xfrm>
            <a:off x="3125968" y="673100"/>
            <a:ext cx="18135601" cy="8737600"/>
          </a:xfrm>
          <a:prstGeom prst="rect">
            <a:avLst/>
          </a:prstGeom>
        </p:spPr>
        <p:txBody>
          <a:bodyPr lIns="91439" tIns="45719" rIns="91439" bIns="45719" anchor="t">
            <a:noAutofit/>
          </a:bodyPr>
          <a:lstStyle/>
          <a:p>
            <a:endParaRPr/>
          </a:p>
        </p:txBody>
      </p:sp>
      <p:sp>
        <p:nvSpPr>
          <p:cNvPr id="21" name="Shape 21"/>
          <p:cNvSpPr>
            <a:spLocks noGrp="1"/>
          </p:cNvSpPr>
          <p:nvPr>
            <p:ph type="title"/>
          </p:nvPr>
        </p:nvSpPr>
        <p:spPr>
          <a:xfrm>
            <a:off x="635000" y="9448800"/>
            <a:ext cx="23114000" cy="2006600"/>
          </a:xfrm>
          <a:prstGeom prst="rect">
            <a:avLst/>
          </a:prstGeom>
        </p:spPr>
        <p:txBody>
          <a:bodyPr anchor="b"/>
          <a:lstStyle/>
          <a:p>
            <a:r>
              <a:t>Title Text</a:t>
            </a:r>
          </a:p>
        </p:txBody>
      </p:sp>
      <p:sp>
        <p:nvSpPr>
          <p:cNvPr id="22" name="Shape 22"/>
          <p:cNvSpPr>
            <a:spLocks noGrp="1"/>
          </p:cNvSpPr>
          <p:nvPr>
            <p:ph type="body" sz="quarter" idx="1"/>
          </p:nvPr>
        </p:nvSpPr>
        <p:spPr>
          <a:xfrm>
            <a:off x="635000" y="11518900"/>
            <a:ext cx="23114000" cy="15875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r>
              <a:t>Body Level One</a:t>
            </a:r>
          </a:p>
          <a:p>
            <a:pPr lvl="1"/>
            <a:r>
              <a:t>Body Level Two</a:t>
            </a:r>
          </a:p>
          <a:p>
            <a:pPr lvl="2"/>
            <a:r>
              <a:t>Body Level Three</a:t>
            </a:r>
          </a:p>
          <a:p>
            <a:pPr lvl="3"/>
            <a:r>
              <a:t>Body Level Four</a:t>
            </a:r>
          </a:p>
          <a:p>
            <a:pPr lvl="4"/>
            <a:r>
              <a:t>Body Level Five</a:t>
            </a:r>
          </a:p>
        </p:txBody>
      </p:sp>
      <p:sp>
        <p:nvSpPr>
          <p:cNvPr id="23" name="Shape 2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Shape 30"/>
          <p:cNvSpPr>
            <a:spLocks noGrp="1"/>
          </p:cNvSpPr>
          <p:nvPr>
            <p:ph type="title"/>
          </p:nvPr>
        </p:nvSpPr>
        <p:spPr>
          <a:xfrm>
            <a:off x="1778000" y="4533900"/>
            <a:ext cx="20828000" cy="4648200"/>
          </a:xfrm>
          <a:prstGeom prst="rect">
            <a:avLst/>
          </a:prstGeom>
        </p:spPr>
        <p:txBody>
          <a:bodyPr/>
          <a:lstStyle/>
          <a:p>
            <a:r>
              <a:t>Title Text</a:t>
            </a:r>
          </a:p>
        </p:txBody>
      </p:sp>
      <p:sp>
        <p:nvSpPr>
          <p:cNvPr id="31" name="Shape 3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Shape 38"/>
          <p:cNvSpPr>
            <a:spLocks noGrp="1"/>
          </p:cNvSpPr>
          <p:nvPr>
            <p:ph type="pic" sz="half" idx="13"/>
          </p:nvPr>
        </p:nvSpPr>
        <p:spPr>
          <a:xfrm>
            <a:off x="13165980" y="1104900"/>
            <a:ext cx="9525001" cy="11506200"/>
          </a:xfrm>
          <a:prstGeom prst="rect">
            <a:avLst/>
          </a:prstGeom>
        </p:spPr>
        <p:txBody>
          <a:bodyPr lIns="91439" tIns="45719" rIns="91439" bIns="45719" anchor="t">
            <a:noAutofit/>
          </a:bodyPr>
          <a:lstStyle/>
          <a:p>
            <a:endParaRPr/>
          </a:p>
        </p:txBody>
      </p:sp>
      <p:sp>
        <p:nvSpPr>
          <p:cNvPr id="39" name="Shape 39"/>
          <p:cNvSpPr>
            <a:spLocks noGrp="1"/>
          </p:cNvSpPr>
          <p:nvPr>
            <p:ph type="title"/>
          </p:nvPr>
        </p:nvSpPr>
        <p:spPr>
          <a:xfrm>
            <a:off x="1651000" y="1104900"/>
            <a:ext cx="10223500" cy="5613400"/>
          </a:xfrm>
          <a:prstGeom prst="rect">
            <a:avLst/>
          </a:prstGeom>
        </p:spPr>
        <p:txBody>
          <a:bodyPr anchor="b"/>
          <a:lstStyle>
            <a:lvl1pPr>
              <a:defRPr sz="8400"/>
            </a:lvl1pPr>
          </a:lstStyle>
          <a:p>
            <a:r>
              <a:t>Title Text</a:t>
            </a:r>
          </a:p>
        </p:txBody>
      </p:sp>
      <p:sp>
        <p:nvSpPr>
          <p:cNvPr id="40" name="Shape 40"/>
          <p:cNvSpPr>
            <a:spLocks noGrp="1"/>
          </p:cNvSpPr>
          <p:nvPr>
            <p:ph type="body" sz="quarter" idx="1"/>
          </p:nvPr>
        </p:nvSpPr>
        <p:spPr>
          <a:xfrm>
            <a:off x="1651000" y="6845300"/>
            <a:ext cx="10223500" cy="57658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r>
              <a:t>Body Level One</a:t>
            </a:r>
          </a:p>
          <a:p>
            <a:pPr lvl="1"/>
            <a:r>
              <a:t>Body Level Two</a:t>
            </a:r>
          </a:p>
          <a:p>
            <a:pPr lvl="2"/>
            <a:r>
              <a:t>Body Level Three</a:t>
            </a:r>
          </a:p>
          <a:p>
            <a:pPr lvl="3"/>
            <a:r>
              <a:t>Body Level Four</a:t>
            </a:r>
          </a:p>
          <a:p>
            <a:pPr lvl="4"/>
            <a:r>
              <a:t>Body Level Five</a:t>
            </a:r>
          </a:p>
        </p:txBody>
      </p:sp>
      <p:sp>
        <p:nvSpPr>
          <p:cNvPr id="41" name="Shape 4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Shape 48"/>
          <p:cNvSpPr>
            <a:spLocks noGrp="1"/>
          </p:cNvSpPr>
          <p:nvPr>
            <p:ph type="title"/>
          </p:nvPr>
        </p:nvSpPr>
        <p:spPr>
          <a:prstGeom prst="rect">
            <a:avLst/>
          </a:prstGeom>
        </p:spPr>
        <p:txBody>
          <a:bodyPr/>
          <a:lstStyle/>
          <a:p>
            <a:r>
              <a:t>Title Text</a:t>
            </a:r>
          </a:p>
        </p:txBody>
      </p:sp>
      <p:sp>
        <p:nvSpPr>
          <p:cNvPr id="49" name="Shape 49"/>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Shape 56"/>
          <p:cNvSpPr>
            <a:spLocks noGrp="1"/>
          </p:cNvSpPr>
          <p:nvPr>
            <p:ph type="title"/>
          </p:nvPr>
        </p:nvSpPr>
        <p:spPr>
          <a:prstGeom prst="rect">
            <a:avLst/>
          </a:prstGeom>
        </p:spPr>
        <p:txBody>
          <a:bodyPr/>
          <a:lstStyle/>
          <a:p>
            <a:r>
              <a:t>Title Text</a:t>
            </a:r>
          </a:p>
        </p:txBody>
      </p:sp>
      <p:sp>
        <p:nvSpPr>
          <p:cNvPr id="57" name="Shape 57"/>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hape 5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Shape 65"/>
          <p:cNvSpPr>
            <a:spLocks noGrp="1"/>
          </p:cNvSpPr>
          <p:nvPr>
            <p:ph type="pic" sz="half" idx="13"/>
          </p:nvPr>
        </p:nvSpPr>
        <p:spPr>
          <a:xfrm>
            <a:off x="13169900" y="3238500"/>
            <a:ext cx="9525000" cy="9207500"/>
          </a:xfrm>
          <a:prstGeom prst="rect">
            <a:avLst/>
          </a:prstGeom>
        </p:spPr>
        <p:txBody>
          <a:bodyPr lIns="91439" tIns="45719" rIns="91439" bIns="45719" anchor="t">
            <a:noAutofit/>
          </a:bodyPr>
          <a:lstStyle/>
          <a:p>
            <a:endParaRPr/>
          </a:p>
        </p:txBody>
      </p:sp>
      <p:sp>
        <p:nvSpPr>
          <p:cNvPr id="66" name="Shape 66"/>
          <p:cNvSpPr>
            <a:spLocks noGrp="1"/>
          </p:cNvSpPr>
          <p:nvPr>
            <p:ph type="title"/>
          </p:nvPr>
        </p:nvSpPr>
        <p:spPr>
          <a:prstGeom prst="rect">
            <a:avLst/>
          </a:prstGeom>
        </p:spPr>
        <p:txBody>
          <a:bodyPr/>
          <a:lstStyle/>
          <a:p>
            <a:r>
              <a:t>Title Text</a:t>
            </a:r>
          </a:p>
        </p:txBody>
      </p:sp>
      <p:sp>
        <p:nvSpPr>
          <p:cNvPr id="67" name="Shape 67"/>
          <p:cNvSpPr>
            <a:spLocks noGrp="1"/>
          </p:cNvSpPr>
          <p:nvPr>
            <p:ph type="body" sz="half" idx="1"/>
          </p:nvPr>
        </p:nvSpPr>
        <p:spPr>
          <a:xfrm>
            <a:off x="1689100" y="3238500"/>
            <a:ext cx="10007600" cy="9207500"/>
          </a:xfrm>
          <a:prstGeom prst="rect">
            <a:avLst/>
          </a:prstGeom>
        </p:spPr>
        <p:txBody>
          <a:bodyPr/>
          <a:lstStyle>
            <a:lvl1pPr marL="558800" indent="-558800">
              <a:spcBef>
                <a:spcPts val="4500"/>
              </a:spcBef>
              <a:defRPr sz="4500"/>
            </a:lvl1pPr>
            <a:lvl2pPr marL="1117600" indent="-558800">
              <a:spcBef>
                <a:spcPts val="4500"/>
              </a:spcBef>
              <a:defRPr sz="4500"/>
            </a:lvl2pPr>
            <a:lvl3pPr marL="1676400" indent="-558800">
              <a:spcBef>
                <a:spcPts val="4500"/>
              </a:spcBef>
              <a:defRPr sz="4500"/>
            </a:lvl3pPr>
            <a:lvl4pPr marL="2235200" indent="-558800">
              <a:spcBef>
                <a:spcPts val="4500"/>
              </a:spcBef>
              <a:defRPr sz="4500"/>
            </a:lvl4pPr>
            <a:lvl5pPr marL="2794000" indent="-558800">
              <a:spcBef>
                <a:spcPts val="4500"/>
              </a:spcBef>
              <a:defRPr sz="4500"/>
            </a:lvl5pPr>
          </a:lstStyle>
          <a:p>
            <a:r>
              <a:t>Body Level One</a:t>
            </a:r>
          </a:p>
          <a:p>
            <a:pPr lvl="1"/>
            <a:r>
              <a:t>Body Level Two</a:t>
            </a:r>
          </a:p>
          <a:p>
            <a:pPr lvl="2"/>
            <a:r>
              <a:t>Body Level Three</a:t>
            </a:r>
          </a:p>
          <a:p>
            <a:pPr lvl="3"/>
            <a:r>
              <a:t>Body Level Four</a:t>
            </a:r>
          </a:p>
          <a:p>
            <a:pPr lvl="4"/>
            <a:r>
              <a:t>Body Level Five</a:t>
            </a:r>
          </a:p>
        </p:txBody>
      </p:sp>
      <p:sp>
        <p:nvSpPr>
          <p:cNvPr id="68" name="Shape 6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Shape 75"/>
          <p:cNvSpPr>
            <a:spLocks noGrp="1"/>
          </p:cNvSpPr>
          <p:nvPr>
            <p:ph type="body" idx="1"/>
          </p:nvPr>
        </p:nvSpPr>
        <p:spPr>
          <a:xfrm>
            <a:off x="1689100" y="1778000"/>
            <a:ext cx="21005800" cy="101473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 name="Shape 7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Shape 83"/>
          <p:cNvSpPr>
            <a:spLocks noGrp="1"/>
          </p:cNvSpPr>
          <p:nvPr>
            <p:ph type="pic" sz="quarter" idx="13"/>
          </p:nvPr>
        </p:nvSpPr>
        <p:spPr>
          <a:xfrm>
            <a:off x="15760700" y="7048500"/>
            <a:ext cx="7404100" cy="5549900"/>
          </a:xfrm>
          <a:prstGeom prst="rect">
            <a:avLst/>
          </a:prstGeom>
        </p:spPr>
        <p:txBody>
          <a:bodyPr lIns="91439" tIns="45719" rIns="91439" bIns="45719" anchor="t">
            <a:noAutofit/>
          </a:bodyPr>
          <a:lstStyle/>
          <a:p>
            <a:endParaRPr/>
          </a:p>
        </p:txBody>
      </p:sp>
      <p:sp>
        <p:nvSpPr>
          <p:cNvPr id="84" name="Shape 84"/>
          <p:cNvSpPr>
            <a:spLocks noGrp="1"/>
          </p:cNvSpPr>
          <p:nvPr>
            <p:ph type="pic" sz="quarter" idx="14"/>
          </p:nvPr>
        </p:nvSpPr>
        <p:spPr>
          <a:xfrm>
            <a:off x="15760700" y="1130300"/>
            <a:ext cx="7404100" cy="5549900"/>
          </a:xfrm>
          <a:prstGeom prst="rect">
            <a:avLst/>
          </a:prstGeom>
        </p:spPr>
        <p:txBody>
          <a:bodyPr lIns="91439" tIns="45719" rIns="91439" bIns="45719" anchor="t">
            <a:noAutofit/>
          </a:bodyPr>
          <a:lstStyle/>
          <a:p>
            <a:endParaRPr/>
          </a:p>
        </p:txBody>
      </p:sp>
      <p:sp>
        <p:nvSpPr>
          <p:cNvPr id="85" name="Shape 85"/>
          <p:cNvSpPr>
            <a:spLocks noGrp="1"/>
          </p:cNvSpPr>
          <p:nvPr>
            <p:ph type="pic" idx="15"/>
          </p:nvPr>
        </p:nvSpPr>
        <p:spPr>
          <a:xfrm>
            <a:off x="1206500" y="1130300"/>
            <a:ext cx="14173200" cy="11468100"/>
          </a:xfrm>
          <a:prstGeom prst="rect">
            <a:avLst/>
          </a:prstGeom>
        </p:spPr>
        <p:txBody>
          <a:bodyPr lIns="91439" tIns="45719" rIns="91439" bIns="45719" anchor="t">
            <a:noAutofit/>
          </a:bodyPr>
          <a:lstStyle/>
          <a:p>
            <a:endParaRPr/>
          </a:p>
        </p:txBody>
      </p:sp>
      <p:sp>
        <p:nvSpPr>
          <p:cNvPr id="86" name="Shape 8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1689100" y="952500"/>
            <a:ext cx="21005800" cy="22860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Title Text</a:t>
            </a:r>
          </a:p>
        </p:txBody>
      </p:sp>
      <p:sp>
        <p:nvSpPr>
          <p:cNvPr id="3" name="Shape 3"/>
          <p:cNvSpPr>
            <a:spLocks noGrp="1"/>
          </p:cNvSpPr>
          <p:nvPr>
            <p:ph type="body" idx="1"/>
          </p:nvPr>
        </p:nvSpPr>
        <p:spPr>
          <a:xfrm>
            <a:off x="1689100" y="3238500"/>
            <a:ext cx="21005800" cy="92075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hape 4"/>
          <p:cNvSpPr>
            <a:spLocks noGrp="1"/>
          </p:cNvSpPr>
          <p:nvPr>
            <p:ph type="sldNum" sz="quarter" idx="2"/>
          </p:nvPr>
        </p:nvSpPr>
        <p:spPr>
          <a:xfrm>
            <a:off x="11959031" y="13081000"/>
            <a:ext cx="453238" cy="469900"/>
          </a:xfrm>
          <a:prstGeom prst="rect">
            <a:avLst/>
          </a:prstGeom>
          <a:ln w="12700">
            <a:miter lim="400000"/>
          </a:ln>
        </p:spPr>
        <p:txBody>
          <a:bodyPr wrap="none" lIns="50800" tIns="50800" rIns="50800" bIns="50800">
            <a:spAutoFit/>
          </a:bodyPr>
          <a:lstStyle>
            <a:lvl1pPr>
              <a:defRPr sz="24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Light"/>
        </a:defRPr>
      </a:lvl9pPr>
    </p:titleStyle>
    <p:bodyStyle>
      <a:lvl1pPr marL="63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000000"/>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000000"/>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000000"/>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000000"/>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000000"/>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000000"/>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000000"/>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000000"/>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jpeg"/><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36.tif"/><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notesSlide" Target="../notesSlides/notesSlide17.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40.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Shape 119"/>
          <p:cNvSpPr/>
          <p:nvPr/>
        </p:nvSpPr>
        <p:spPr>
          <a:xfrm>
            <a:off x="-518395" y="-141586"/>
            <a:ext cx="14388581" cy="14376778"/>
          </a:xfrm>
          <a:prstGeom prst="rect">
            <a:avLst/>
          </a:prstGeom>
          <a:solidFill>
            <a:srgbClr val="000000"/>
          </a:solidFill>
          <a:ln w="12700">
            <a:miter lim="400000"/>
          </a:ln>
        </p:spPr>
        <p:txBody>
          <a:bodyPr lIns="50800" tIns="50800" rIns="50800" bIns="50800" anchor="ctr"/>
          <a:lstStyle/>
          <a:p>
            <a:pPr>
              <a:defRPr sz="3200">
                <a:solidFill>
                  <a:srgbClr val="FFFFFF"/>
                </a:solidFill>
              </a:defRPr>
            </a:pPr>
            <a:endParaRPr/>
          </a:p>
        </p:txBody>
      </p:sp>
      <p:pic>
        <p:nvPicPr>
          <p:cNvPr id="120" name="pasted-image.png"/>
          <p:cNvPicPr>
            <a:picLocks noChangeAspect="1"/>
          </p:cNvPicPr>
          <p:nvPr/>
        </p:nvPicPr>
        <p:blipFill>
          <a:blip r:embed="rId3">
            <a:extLst/>
          </a:blip>
          <a:srcRect l="53940" t="10124" r="3106" b="10124"/>
          <a:stretch>
            <a:fillRect/>
          </a:stretch>
        </p:blipFill>
        <p:spPr>
          <a:xfrm>
            <a:off x="13229858" y="-141586"/>
            <a:ext cx="11312366" cy="14376778"/>
          </a:xfrm>
          <a:prstGeom prst="rect">
            <a:avLst/>
          </a:prstGeom>
          <a:ln w="12700">
            <a:miter lim="400000"/>
          </a:ln>
        </p:spPr>
      </p:pic>
      <p:sp>
        <p:nvSpPr>
          <p:cNvPr id="121" name="Shape 121"/>
          <p:cNvSpPr/>
          <p:nvPr/>
        </p:nvSpPr>
        <p:spPr>
          <a:xfrm>
            <a:off x="1113918" y="843134"/>
            <a:ext cx="11030964" cy="2360283"/>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l" defTabSz="914400">
              <a:defRPr sz="15000" b="1">
                <a:solidFill>
                  <a:schemeClr val="accent5"/>
                </a:solidFill>
                <a:latin typeface="Franklin Gothic Book"/>
                <a:ea typeface="Franklin Gothic Book"/>
                <a:cs typeface="Franklin Gothic Book"/>
                <a:sym typeface="Franklin Gothic Book"/>
              </a:defRPr>
            </a:lvl1pPr>
          </a:lstStyle>
          <a:p>
            <a:r>
              <a:rPr dirty="0"/>
              <a:t>ECUADOR</a:t>
            </a:r>
          </a:p>
        </p:txBody>
      </p:sp>
      <p:sp>
        <p:nvSpPr>
          <p:cNvPr id="122" name="Shape 122"/>
          <p:cNvSpPr/>
          <p:nvPr/>
        </p:nvSpPr>
        <p:spPr>
          <a:xfrm>
            <a:off x="1113918" y="4030661"/>
            <a:ext cx="15312331" cy="5016758"/>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l" defTabSz="914400">
              <a:defRPr sz="8000" b="1">
                <a:solidFill>
                  <a:srgbClr val="FFFFFF"/>
                </a:solidFill>
                <a:latin typeface="Helvetica"/>
                <a:ea typeface="Helvetica"/>
                <a:cs typeface="Helvetica"/>
                <a:sym typeface="Helvetica"/>
              </a:defRPr>
            </a:pPr>
            <a:r>
              <a:rPr dirty="0"/>
              <a:t>THE </a:t>
            </a:r>
            <a:r>
              <a:rPr dirty="0" smtClean="0"/>
              <a:t>COMMUNICATIONS </a:t>
            </a:r>
            <a:r>
              <a:rPr dirty="0"/>
              <a:t>LAW &amp; ITS CONSEQUENCES</a:t>
            </a:r>
          </a:p>
          <a:p>
            <a:pPr algn="l" defTabSz="914400">
              <a:defRPr sz="8000" b="1">
                <a:solidFill>
                  <a:srgbClr val="FFFFFF"/>
                </a:solidFill>
                <a:latin typeface="Helvetica"/>
                <a:ea typeface="Helvetica"/>
                <a:cs typeface="Helvetica"/>
                <a:sym typeface="Helvetica"/>
              </a:defRPr>
            </a:pPr>
            <a:r>
              <a:rPr dirty="0"/>
              <a:t> </a:t>
            </a:r>
          </a:p>
          <a:p>
            <a:pPr algn="l" defTabSz="914400">
              <a:defRPr sz="8000" b="1">
                <a:solidFill>
                  <a:srgbClr val="FFFFFF"/>
                </a:solidFill>
                <a:latin typeface="Helvetica"/>
                <a:ea typeface="Helvetica"/>
                <a:cs typeface="Helvetica"/>
                <a:sym typeface="Helvetica"/>
              </a:defRPr>
            </a:pPr>
            <a:r>
              <a:rPr dirty="0"/>
              <a:t>THE GAG LAW</a:t>
            </a:r>
          </a:p>
        </p:txBody>
      </p:sp>
      <p:sp>
        <p:nvSpPr>
          <p:cNvPr id="7" name="CuadroTexto 2"/>
          <p:cNvSpPr txBox="1"/>
          <p:nvPr/>
        </p:nvSpPr>
        <p:spPr>
          <a:xfrm>
            <a:off x="1113918" y="11099801"/>
            <a:ext cx="6226682" cy="1169551"/>
          </a:xfrm>
          <a:prstGeom prst="rect">
            <a:avLst/>
          </a:prstGeom>
          <a:noFill/>
        </p:spPr>
        <p:txBody>
          <a:bodyPr wrap="square" rtlCol="0">
            <a:spAutoFit/>
          </a:bodyPr>
          <a:lstStyle/>
          <a:p>
            <a:pPr algn="r"/>
            <a:r>
              <a:rPr lang="es-ES" sz="1400" b="1" dirty="0" smtClean="0">
                <a:solidFill>
                  <a:schemeClr val="bg1"/>
                </a:solidFill>
              </a:rPr>
              <a:t>JAIME MANTILLA A.</a:t>
            </a:r>
          </a:p>
          <a:p>
            <a:pPr algn="r"/>
            <a:r>
              <a:rPr lang="es-ES" sz="1400" b="1" dirty="0" smtClean="0">
                <a:solidFill>
                  <a:schemeClr val="bg1"/>
                </a:solidFill>
              </a:rPr>
              <a:t>mantillajaime3@gmail.com</a:t>
            </a:r>
          </a:p>
          <a:p>
            <a:pPr algn="r"/>
            <a:r>
              <a:rPr lang="es-ES" sz="1400" dirty="0" smtClean="0">
                <a:solidFill>
                  <a:srgbClr val="FFFF00"/>
                </a:solidFill>
              </a:rPr>
              <a:t>     @  </a:t>
            </a:r>
            <a:r>
              <a:rPr lang="es-ES" sz="1400" b="1" dirty="0" err="1" smtClean="0">
                <a:solidFill>
                  <a:schemeClr val="bg1"/>
                </a:solidFill>
              </a:rPr>
              <a:t>jaimemantilla</a:t>
            </a:r>
            <a:endParaRPr lang="es-ES" sz="1400" b="1" dirty="0" smtClean="0">
              <a:solidFill>
                <a:schemeClr val="bg1"/>
              </a:solidFill>
            </a:endParaRPr>
          </a:p>
          <a:p>
            <a:pPr algn="r"/>
            <a:r>
              <a:rPr lang="es-ES" sz="1400" b="1" dirty="0" smtClean="0">
                <a:solidFill>
                  <a:schemeClr val="bg1"/>
                </a:solidFill>
              </a:rPr>
              <a:t>HARVARD UNIVERSITY</a:t>
            </a:r>
            <a:endParaRPr lang="es-ES" sz="1400" b="1" dirty="0">
              <a:solidFill>
                <a:schemeClr val="bg1"/>
              </a:solidFill>
            </a:endParaRPr>
          </a:p>
          <a:p>
            <a:pPr algn="r"/>
            <a:r>
              <a:rPr lang="es-ES" sz="1400" b="1" dirty="0" err="1" smtClean="0">
                <a:solidFill>
                  <a:schemeClr val="bg1"/>
                </a:solidFill>
              </a:rPr>
              <a:t>April</a:t>
            </a:r>
            <a:r>
              <a:rPr lang="es-ES" sz="1400" b="1" dirty="0" smtClean="0">
                <a:solidFill>
                  <a:schemeClr val="bg1"/>
                </a:solidFill>
              </a:rPr>
              <a:t>, 7, 2016</a:t>
            </a:r>
            <a:endParaRPr lang="es-ES" sz="1400" b="1" dirty="0">
              <a:solidFill>
                <a:schemeClr val="bg1"/>
              </a:solidFill>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7" name="image19.png"/>
          <p:cNvPicPr>
            <a:picLocks noChangeAspect="1"/>
          </p:cNvPicPr>
          <p:nvPr/>
        </p:nvPicPr>
        <p:blipFill>
          <a:blip r:embed="rId3">
            <a:extLst/>
          </a:blip>
          <a:stretch>
            <a:fillRect/>
          </a:stretch>
        </p:blipFill>
        <p:spPr>
          <a:xfrm>
            <a:off x="4510036" y="2608736"/>
            <a:ext cx="13737464" cy="5598621"/>
          </a:xfrm>
          <a:prstGeom prst="rect">
            <a:avLst/>
          </a:prstGeom>
          <a:ln w="12700">
            <a:miter lim="400000"/>
          </a:ln>
        </p:spPr>
      </p:pic>
      <p:sp>
        <p:nvSpPr>
          <p:cNvPr id="188" name="Shape 188"/>
          <p:cNvSpPr>
            <a:spLocks noGrp="1"/>
          </p:cNvSpPr>
          <p:nvPr>
            <p:ph type="body" sz="quarter" idx="4294967295"/>
          </p:nvPr>
        </p:nvSpPr>
        <p:spPr>
          <a:xfrm>
            <a:off x="3053802" y="9503516"/>
            <a:ext cx="18276396" cy="1414667"/>
          </a:xfrm>
          <a:prstGeom prst="rect">
            <a:avLst/>
          </a:prstGeom>
        </p:spPr>
        <p:txBody>
          <a:bodyPr lIns="45719" tIns="45719" rIns="45719" bIns="45719" anchor="t"/>
          <a:lstStyle>
            <a:lvl1pPr marL="0" indent="0" algn="ctr" defTabSz="914400">
              <a:lnSpc>
                <a:spcPct val="120000"/>
              </a:lnSpc>
              <a:spcBef>
                <a:spcPts val="0"/>
              </a:spcBef>
              <a:buSzTx/>
              <a:buNone/>
              <a:defRPr sz="3500" b="1">
                <a:latin typeface="Helvetica"/>
                <a:ea typeface="Helvetica"/>
                <a:cs typeface="Helvetica"/>
                <a:sym typeface="Helvetica"/>
              </a:defRPr>
            </a:lvl1pPr>
          </a:lstStyle>
          <a:p>
            <a:r>
              <a:rPr dirty="0"/>
              <a:t>  It establishes </a:t>
            </a:r>
            <a:r>
              <a:rPr dirty="0">
                <a:solidFill>
                  <a:srgbClr val="FF0000"/>
                </a:solidFill>
              </a:rPr>
              <a:t>“the media lynching” </a:t>
            </a:r>
            <a:r>
              <a:rPr dirty="0"/>
              <a:t>or </a:t>
            </a:r>
            <a:r>
              <a:rPr dirty="0">
                <a:solidFill>
                  <a:srgbClr val="FF0000"/>
                </a:solidFill>
              </a:rPr>
              <a:t>“linchamiento mediático”, </a:t>
            </a:r>
            <a:r>
              <a:rPr dirty="0"/>
              <a:t>when media publishes something that might be controversial for a person or group of people.</a:t>
            </a: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Shape 190"/>
          <p:cNvSpPr/>
          <p:nvPr/>
        </p:nvSpPr>
        <p:spPr>
          <a:xfrm>
            <a:off x="2318213" y="1278237"/>
            <a:ext cx="19747574" cy="16916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defTabSz="914400">
              <a:defRPr sz="3500">
                <a:latin typeface="Helvetica"/>
                <a:ea typeface="Helvetica"/>
                <a:cs typeface="Helvetica"/>
                <a:sym typeface="Helvetica"/>
              </a:defRPr>
            </a:pPr>
            <a:r>
              <a:t>In the first case of </a:t>
            </a:r>
            <a:r>
              <a:rPr b="1">
                <a:solidFill>
                  <a:srgbClr val="FF0000"/>
                </a:solidFill>
              </a:rPr>
              <a:t>“linchamiento mediático” </a:t>
            </a:r>
            <a:r>
              <a:t>after the law was issued, </a:t>
            </a:r>
            <a:r>
              <a:rPr b="1"/>
              <a:t>TELEAMAZONAS </a:t>
            </a:r>
            <a:r>
              <a:t>was penalized  because of a complaint filled by the former president  of the National Soccer Federation (FEF) forcing the network to appologise for several comments made during a sports program. </a:t>
            </a:r>
          </a:p>
        </p:txBody>
      </p:sp>
      <p:pic>
        <p:nvPicPr>
          <p:cNvPr id="191" name="image20.jpg"/>
          <p:cNvPicPr>
            <a:picLocks noChangeAspect="1"/>
          </p:cNvPicPr>
          <p:nvPr/>
        </p:nvPicPr>
        <p:blipFill>
          <a:blip r:embed="rId2">
            <a:extLst/>
          </a:blip>
          <a:stretch>
            <a:fillRect/>
          </a:stretch>
        </p:blipFill>
        <p:spPr>
          <a:xfrm>
            <a:off x="9089865" y="3423411"/>
            <a:ext cx="6204270" cy="7203099"/>
          </a:xfrm>
          <a:prstGeom prst="rect">
            <a:avLst/>
          </a:prstGeom>
          <a:ln w="12700">
            <a:miter lim="400000"/>
          </a:ln>
        </p:spPr>
      </p:pic>
      <p:sp>
        <p:nvSpPr>
          <p:cNvPr id="192" name="Shape 192"/>
          <p:cNvSpPr/>
          <p:nvPr/>
        </p:nvSpPr>
        <p:spPr>
          <a:xfrm>
            <a:off x="2819400" y="11080043"/>
            <a:ext cx="19685000" cy="707886"/>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defTabSz="914400">
              <a:defRPr sz="2000">
                <a:latin typeface="Helvetica"/>
                <a:ea typeface="Helvetica"/>
                <a:cs typeface="Helvetica"/>
                <a:sym typeface="Helvetica"/>
              </a:defRPr>
            </a:lvl1pPr>
          </a:lstStyle>
          <a:p>
            <a:r>
              <a:rPr sz="4000" dirty="0"/>
              <a:t>The former president is currently in jail for allegations related with the FIFA scandal. </a:t>
            </a: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Shape 194"/>
          <p:cNvSpPr/>
          <p:nvPr/>
        </p:nvSpPr>
        <p:spPr>
          <a:xfrm>
            <a:off x="3022798" y="6553511"/>
            <a:ext cx="18338404" cy="38252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defTabSz="914400">
              <a:defRPr sz="3500" b="1">
                <a:solidFill>
                  <a:srgbClr val="FF0000"/>
                </a:solidFill>
                <a:latin typeface="Helvetica"/>
                <a:ea typeface="Helvetica"/>
                <a:cs typeface="Helvetica"/>
                <a:sym typeface="Helvetica"/>
              </a:defRPr>
            </a:pPr>
            <a:r>
              <a:t>It forces</a:t>
            </a:r>
            <a:r>
              <a:rPr>
                <a:solidFill>
                  <a:srgbClr val="453D2C"/>
                </a:solidFill>
              </a:rPr>
              <a:t> de-funding of the private and independent media.</a:t>
            </a:r>
          </a:p>
          <a:p>
            <a:pPr defTabSz="914400">
              <a:defRPr sz="3500" b="1">
                <a:solidFill>
                  <a:srgbClr val="FF0000"/>
                </a:solidFill>
                <a:latin typeface="Helvetica"/>
                <a:ea typeface="Helvetica"/>
                <a:cs typeface="Helvetica"/>
                <a:sym typeface="Helvetica"/>
              </a:defRPr>
            </a:pPr>
            <a:endParaRPr>
              <a:solidFill>
                <a:srgbClr val="453D2C"/>
              </a:solidFill>
            </a:endParaRPr>
          </a:p>
          <a:p>
            <a:pPr defTabSz="914400">
              <a:defRPr sz="3500" b="1">
                <a:solidFill>
                  <a:srgbClr val="FF0000"/>
                </a:solidFill>
                <a:latin typeface="Helvetica"/>
                <a:ea typeface="Helvetica"/>
                <a:cs typeface="Helvetica"/>
                <a:sym typeface="Helvetica"/>
              </a:defRPr>
            </a:pPr>
            <a:r>
              <a:t>It encourages</a:t>
            </a:r>
            <a:r>
              <a:rPr>
                <a:solidFill>
                  <a:srgbClr val="453D2C"/>
                </a:solidFill>
              </a:rPr>
              <a:t> the divestment  and limits new investments on the media sector.</a:t>
            </a:r>
          </a:p>
          <a:p>
            <a:pPr defTabSz="914400">
              <a:defRPr sz="3500" b="1">
                <a:solidFill>
                  <a:srgbClr val="FF0000"/>
                </a:solidFill>
                <a:latin typeface="Helvetica"/>
                <a:ea typeface="Helvetica"/>
                <a:cs typeface="Helvetica"/>
                <a:sym typeface="Helvetica"/>
              </a:defRPr>
            </a:pPr>
            <a:endParaRPr>
              <a:solidFill>
                <a:srgbClr val="453D2C"/>
              </a:solidFill>
            </a:endParaRPr>
          </a:p>
          <a:p>
            <a:pPr defTabSz="914400">
              <a:defRPr sz="3500" b="1">
                <a:solidFill>
                  <a:srgbClr val="FF0000"/>
                </a:solidFill>
                <a:latin typeface="Helvetica"/>
                <a:ea typeface="Helvetica"/>
                <a:cs typeface="Helvetica"/>
                <a:sym typeface="Helvetica"/>
              </a:defRPr>
            </a:pPr>
            <a:r>
              <a:t>It leads</a:t>
            </a:r>
            <a:r>
              <a:rPr>
                <a:solidFill>
                  <a:srgbClr val="453D2C"/>
                </a:solidFill>
              </a:rPr>
              <a:t> the government to increase its share of media outlets.</a:t>
            </a:r>
          </a:p>
          <a:p>
            <a:pPr defTabSz="914400">
              <a:defRPr sz="3500" b="1">
                <a:solidFill>
                  <a:srgbClr val="FF0000"/>
                </a:solidFill>
                <a:latin typeface="Helvetica"/>
                <a:ea typeface="Helvetica"/>
                <a:cs typeface="Helvetica"/>
                <a:sym typeface="Helvetica"/>
              </a:defRPr>
            </a:pPr>
            <a:endParaRPr>
              <a:solidFill>
                <a:srgbClr val="453D2C"/>
              </a:solidFill>
            </a:endParaRPr>
          </a:p>
          <a:p>
            <a:pPr defTabSz="914400">
              <a:defRPr sz="3500" b="1">
                <a:solidFill>
                  <a:srgbClr val="FF0000"/>
                </a:solidFill>
                <a:latin typeface="Helvetica"/>
                <a:ea typeface="Helvetica"/>
                <a:cs typeface="Helvetica"/>
                <a:sym typeface="Helvetica"/>
              </a:defRPr>
            </a:pPr>
            <a:r>
              <a:t>It helps </a:t>
            </a:r>
            <a:r>
              <a:rPr>
                <a:solidFill>
                  <a:srgbClr val="453D2C"/>
                </a:solidFill>
              </a:rPr>
              <a:t>government to eventually take control of all media.</a:t>
            </a:r>
          </a:p>
        </p:txBody>
      </p:sp>
      <p:pic>
        <p:nvPicPr>
          <p:cNvPr id="195" name="image21.png"/>
          <p:cNvPicPr>
            <a:picLocks noChangeAspect="1"/>
          </p:cNvPicPr>
          <p:nvPr/>
        </p:nvPicPr>
        <p:blipFill>
          <a:blip r:embed="rId2">
            <a:extLst/>
          </a:blip>
          <a:stretch>
            <a:fillRect/>
          </a:stretch>
        </p:blipFill>
        <p:spPr>
          <a:xfrm>
            <a:off x="9579503" y="2622563"/>
            <a:ext cx="5224994" cy="3118669"/>
          </a:xfrm>
          <a:prstGeom prst="rect">
            <a:avLst/>
          </a:prstGeom>
          <a:ln w="12700">
            <a:miter lim="400000"/>
          </a:ln>
        </p:spPr>
      </p:pic>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Shape 197"/>
          <p:cNvSpPr/>
          <p:nvPr/>
        </p:nvSpPr>
        <p:spPr>
          <a:xfrm>
            <a:off x="4391260" y="2430780"/>
            <a:ext cx="15601480" cy="88544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defTabSz="914400">
              <a:lnSpc>
                <a:spcPct val="150000"/>
              </a:lnSpc>
              <a:defRPr b="1">
                <a:solidFill>
                  <a:srgbClr val="FF0000"/>
                </a:solidFill>
                <a:latin typeface="Helvetica"/>
                <a:ea typeface="Helvetica"/>
                <a:cs typeface="Helvetica"/>
                <a:sym typeface="Helvetica"/>
              </a:defRPr>
            </a:pPr>
            <a:r>
              <a:t>It established </a:t>
            </a:r>
            <a:r>
              <a:rPr>
                <a:solidFill>
                  <a:srgbClr val="000000"/>
                </a:solidFill>
              </a:rPr>
              <a:t>a special inquisitorial Court, the </a:t>
            </a:r>
            <a:r>
              <a:t>SECOM</a:t>
            </a:r>
            <a:r>
              <a:rPr>
                <a:solidFill>
                  <a:srgbClr val="000000"/>
                </a:solidFill>
              </a:rPr>
              <a:t> or </a:t>
            </a:r>
            <a:r>
              <a:t>SUPERCOM</a:t>
            </a:r>
            <a:r>
              <a:rPr>
                <a:solidFill>
                  <a:srgbClr val="000000"/>
                </a:solidFill>
              </a:rPr>
              <a:t>, a Communications court with special jurisdictions not governed by the Supreme Court and Ecuador´s judicial system. </a:t>
            </a:r>
          </a:p>
          <a:p>
            <a:pPr defTabSz="914400">
              <a:lnSpc>
                <a:spcPct val="150000"/>
              </a:lnSpc>
              <a:defRPr b="1">
                <a:solidFill>
                  <a:srgbClr val="FF0000"/>
                </a:solidFill>
                <a:latin typeface="Helvetica"/>
                <a:ea typeface="Helvetica"/>
                <a:cs typeface="Helvetica"/>
                <a:sym typeface="Helvetica"/>
              </a:defRPr>
            </a:pPr>
            <a:endParaRPr>
              <a:solidFill>
                <a:srgbClr val="000000"/>
              </a:solidFill>
            </a:endParaRPr>
          </a:p>
          <a:p>
            <a:pPr defTabSz="914400">
              <a:lnSpc>
                <a:spcPct val="150000"/>
              </a:lnSpc>
              <a:defRPr b="1">
                <a:solidFill>
                  <a:srgbClr val="FF0000"/>
                </a:solidFill>
                <a:latin typeface="Helvetica"/>
                <a:ea typeface="Helvetica"/>
                <a:cs typeface="Helvetica"/>
                <a:sym typeface="Helvetica"/>
              </a:defRPr>
            </a:pPr>
            <a:r>
              <a:t>It established </a:t>
            </a:r>
            <a:r>
              <a:rPr>
                <a:solidFill>
                  <a:srgbClr val="000000"/>
                </a:solidFill>
              </a:rPr>
              <a:t>the </a:t>
            </a:r>
            <a:r>
              <a:t>CORDICOM</a:t>
            </a:r>
            <a:r>
              <a:rPr>
                <a:solidFill>
                  <a:srgbClr val="000000"/>
                </a:solidFill>
              </a:rPr>
              <a:t> , a control agency that imposes all media to publish content deemed by the government as of national interest. </a:t>
            </a: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Shape 202"/>
          <p:cNvSpPr/>
          <p:nvPr/>
        </p:nvSpPr>
        <p:spPr>
          <a:xfrm>
            <a:off x="4826232" y="10349865"/>
            <a:ext cx="14731536" cy="11582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defTabSz="914400">
              <a:defRPr sz="3500" b="1">
                <a:latin typeface="Helvetica"/>
                <a:ea typeface="Helvetica"/>
                <a:cs typeface="Helvetica"/>
                <a:sym typeface="Helvetica"/>
              </a:defRPr>
            </a:pPr>
            <a:r>
              <a:rPr>
                <a:solidFill>
                  <a:schemeClr val="accent5"/>
                </a:solidFill>
              </a:rPr>
              <a:t> It sanctions </a:t>
            </a:r>
            <a:r>
              <a:t>for publishing content that could be upsetting, opposing or not aligned with the government´s point of view.</a:t>
            </a:r>
          </a:p>
        </p:txBody>
      </p:sp>
      <p:pic>
        <p:nvPicPr>
          <p:cNvPr id="203" name="image23.png"/>
          <p:cNvPicPr>
            <a:picLocks noChangeAspect="1"/>
          </p:cNvPicPr>
          <p:nvPr/>
        </p:nvPicPr>
        <p:blipFill>
          <a:blip r:embed="rId3">
            <a:extLst/>
          </a:blip>
          <a:stretch>
            <a:fillRect/>
          </a:stretch>
        </p:blipFill>
        <p:spPr>
          <a:xfrm>
            <a:off x="5005768" y="1565923"/>
            <a:ext cx="14372464" cy="8159724"/>
          </a:xfrm>
          <a:prstGeom prst="rect">
            <a:avLst/>
          </a:prstGeom>
          <a:ln w="12700">
            <a:miter lim="400000"/>
          </a:ln>
        </p:spPr>
      </p:pic>
      <p:sp>
        <p:nvSpPr>
          <p:cNvPr id="204" name="Shape 204"/>
          <p:cNvSpPr/>
          <p:nvPr/>
        </p:nvSpPr>
        <p:spPr>
          <a:xfrm>
            <a:off x="5275508" y="6238458"/>
            <a:ext cx="4469628" cy="313023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l" defTabSz="914400">
              <a:defRPr sz="2500" b="1" i="1">
                <a:solidFill>
                  <a:srgbClr val="FFFF00"/>
                </a:solidFill>
                <a:latin typeface="Franklin Gothic Book"/>
                <a:ea typeface="Franklin Gothic Book"/>
                <a:cs typeface="Franklin Gothic Book"/>
                <a:sym typeface="Franklin Gothic Book"/>
              </a:defRPr>
            </a:pPr>
            <a:r>
              <a:rPr dirty="0"/>
              <a:t>“If in France they would have had the laws we currently have, maybe there wouldn´t being those violent reactions, but they would have gone to justice first.”</a:t>
            </a:r>
          </a:p>
          <a:p>
            <a:pPr algn="l" defTabSz="914400">
              <a:defRPr sz="2500" b="1" i="1">
                <a:solidFill>
                  <a:srgbClr val="FFFF00"/>
                </a:solidFill>
                <a:latin typeface="Franklin Gothic Book"/>
                <a:ea typeface="Franklin Gothic Book"/>
                <a:cs typeface="Franklin Gothic Book"/>
                <a:sym typeface="Franklin Gothic Book"/>
              </a:defRPr>
            </a:pPr>
            <a:r>
              <a:rPr dirty="0"/>
              <a:t>Referring to the Charlie Hebdo killings</a:t>
            </a:r>
            <a:r>
              <a:rPr dirty="0">
                <a:solidFill>
                  <a:srgbClr val="FFFFFF"/>
                </a:solidFill>
              </a:rPr>
              <a:t>.</a:t>
            </a: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Shape 206"/>
          <p:cNvSpPr/>
          <p:nvPr/>
        </p:nvSpPr>
        <p:spPr>
          <a:xfrm>
            <a:off x="1183639" y="1303943"/>
            <a:ext cx="5907297" cy="8990153"/>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342899" indent="-342899" algn="l" defTabSz="914400">
              <a:lnSpc>
                <a:spcPct val="80000"/>
              </a:lnSpc>
              <a:spcBef>
                <a:spcPts val="900"/>
              </a:spcBef>
              <a:buSzPct val="70000"/>
              <a:buFont typeface="Arial"/>
              <a:buChar char="•"/>
              <a:defRPr sz="3800" b="1">
                <a:latin typeface="Helvetica"/>
                <a:ea typeface="Helvetica"/>
                <a:cs typeface="Helvetica"/>
                <a:sym typeface="Helvetica"/>
              </a:defRPr>
            </a:pPr>
            <a:r>
              <a:rPr sz="4400" dirty="0">
                <a:solidFill>
                  <a:schemeClr val="accent5"/>
                </a:solidFill>
              </a:rPr>
              <a:t>The law </a:t>
            </a:r>
            <a:r>
              <a:rPr sz="4400" dirty="0"/>
              <a:t>erases the line between what is “communication” and what is just simple official “propaganda.”</a:t>
            </a:r>
          </a:p>
          <a:p>
            <a:pPr marL="342899" indent="-342899" algn="l" defTabSz="914400">
              <a:lnSpc>
                <a:spcPct val="80000"/>
              </a:lnSpc>
              <a:spcBef>
                <a:spcPts val="900"/>
              </a:spcBef>
              <a:buSzPct val="70000"/>
              <a:buFont typeface="Arial"/>
              <a:buChar char="•"/>
              <a:defRPr sz="3800" b="1">
                <a:latin typeface="Helvetica"/>
                <a:ea typeface="Helvetica"/>
                <a:cs typeface="Helvetica"/>
                <a:sym typeface="Helvetica"/>
              </a:defRPr>
            </a:pPr>
            <a:endParaRPr sz="4400" dirty="0"/>
          </a:p>
          <a:p>
            <a:pPr marL="342899" indent="-342899" algn="l" defTabSz="914400">
              <a:lnSpc>
                <a:spcPct val="80000"/>
              </a:lnSpc>
              <a:spcBef>
                <a:spcPts val="900"/>
              </a:spcBef>
              <a:buSzPct val="70000"/>
              <a:buFont typeface="Arial"/>
              <a:buChar char="•"/>
              <a:defRPr sz="3800" b="1">
                <a:latin typeface="Helvetica"/>
                <a:ea typeface="Helvetica"/>
                <a:cs typeface="Helvetica"/>
                <a:sym typeface="Helvetica"/>
              </a:defRPr>
            </a:pPr>
            <a:r>
              <a:rPr sz="4400" dirty="0">
                <a:solidFill>
                  <a:schemeClr val="accent5"/>
                </a:solidFill>
              </a:rPr>
              <a:t>For example</a:t>
            </a:r>
            <a:r>
              <a:rPr sz="4400" dirty="0"/>
              <a:t>, the image, voice and videos related to President Correa are protected by copyright laws.  Therefore the use of those could be easily “censored”.</a:t>
            </a:r>
          </a:p>
        </p:txBody>
      </p:sp>
      <p:pic>
        <p:nvPicPr>
          <p:cNvPr id="207" name="image24.png"/>
          <p:cNvPicPr>
            <a:picLocks noChangeAspect="1"/>
          </p:cNvPicPr>
          <p:nvPr/>
        </p:nvPicPr>
        <p:blipFill>
          <a:blip r:embed="rId2">
            <a:extLst/>
          </a:blip>
          <a:stretch>
            <a:fillRect/>
          </a:stretch>
        </p:blipFill>
        <p:spPr>
          <a:xfrm>
            <a:off x="9479427" y="364144"/>
            <a:ext cx="12287777" cy="12987712"/>
          </a:xfrm>
          <a:prstGeom prst="rect">
            <a:avLst/>
          </a:prstGeom>
          <a:ln w="12700">
            <a:miter lim="400000"/>
          </a:ln>
        </p:spPr>
      </p:pic>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 name="image25.jpg" descr="Mussolini.jpg"/>
          <p:cNvPicPr>
            <a:picLocks noChangeAspect="1"/>
          </p:cNvPicPr>
          <p:nvPr/>
        </p:nvPicPr>
        <p:blipFill>
          <a:blip r:embed="rId2">
            <a:extLst/>
          </a:blip>
          <a:stretch>
            <a:fillRect/>
          </a:stretch>
        </p:blipFill>
        <p:spPr>
          <a:xfrm>
            <a:off x="6328833" y="1650633"/>
            <a:ext cx="11726334" cy="8010152"/>
          </a:xfrm>
          <a:prstGeom prst="rect">
            <a:avLst/>
          </a:prstGeom>
          <a:ln w="12700">
            <a:miter lim="400000"/>
          </a:ln>
        </p:spPr>
      </p:pic>
      <p:sp>
        <p:nvSpPr>
          <p:cNvPr id="210" name="Shape 210"/>
          <p:cNvSpPr/>
          <p:nvPr/>
        </p:nvSpPr>
        <p:spPr>
          <a:xfrm>
            <a:off x="3357453" y="10066277"/>
            <a:ext cx="17669094" cy="11582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defTabSz="914400">
              <a:defRPr sz="3500" b="1">
                <a:solidFill>
                  <a:srgbClr val="FF0000"/>
                </a:solidFill>
                <a:latin typeface="Helvetica"/>
                <a:ea typeface="Helvetica"/>
                <a:cs typeface="Helvetica"/>
                <a:sym typeface="Helvetica"/>
              </a:defRPr>
            </a:pPr>
            <a:r>
              <a:rPr dirty="0">
                <a:solidFill>
                  <a:srgbClr val="000000"/>
                </a:solidFill>
              </a:rPr>
              <a:t>In a </a:t>
            </a:r>
            <a:r>
              <a:rPr dirty="0"/>
              <a:t>“propaganda apparatus” </a:t>
            </a:r>
            <a:r>
              <a:rPr dirty="0">
                <a:solidFill>
                  <a:srgbClr val="000000"/>
                </a:solidFill>
              </a:rPr>
              <a:t>the main issue is to take care of the image of the strongman. Those who seek the opposite, should be punished. </a:t>
            </a: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 name="image26.png"/>
          <p:cNvPicPr>
            <a:picLocks noChangeAspect="1"/>
          </p:cNvPicPr>
          <p:nvPr/>
        </p:nvPicPr>
        <p:blipFill>
          <a:blip r:embed="rId2">
            <a:extLst/>
          </a:blip>
          <a:stretch>
            <a:fillRect/>
          </a:stretch>
        </p:blipFill>
        <p:spPr>
          <a:xfrm>
            <a:off x="6552374" y="2039605"/>
            <a:ext cx="11279252" cy="6767552"/>
          </a:xfrm>
          <a:prstGeom prst="rect">
            <a:avLst/>
          </a:prstGeom>
          <a:ln w="12700">
            <a:miter lim="400000"/>
          </a:ln>
        </p:spPr>
      </p:pic>
      <p:sp>
        <p:nvSpPr>
          <p:cNvPr id="213" name="Shape 213"/>
          <p:cNvSpPr/>
          <p:nvPr/>
        </p:nvSpPr>
        <p:spPr>
          <a:xfrm>
            <a:off x="3179653" y="9278877"/>
            <a:ext cx="17669094" cy="2785378"/>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defTabSz="914400">
              <a:defRPr sz="3500" b="1">
                <a:solidFill>
                  <a:srgbClr val="FF0000"/>
                </a:solidFill>
                <a:latin typeface="Helvetica"/>
                <a:ea typeface="Helvetica"/>
                <a:cs typeface="Helvetica"/>
                <a:sym typeface="Helvetica"/>
              </a:defRPr>
            </a:pPr>
            <a:r>
              <a:rPr dirty="0">
                <a:solidFill>
                  <a:schemeClr val="tx1"/>
                </a:solidFill>
              </a:rPr>
              <a:t>The Communications Law, imposes a code of conduct inspired by the moral views of the leader and doesn’t respect  the own values of the media</a:t>
            </a:r>
            <a:r>
              <a:rPr dirty="0" smtClean="0">
                <a:solidFill>
                  <a:schemeClr val="tx1"/>
                </a:solidFill>
              </a:rPr>
              <a:t>.</a:t>
            </a:r>
            <a:endParaRPr lang="es-ES_tradnl" dirty="0" smtClean="0">
              <a:solidFill>
                <a:schemeClr val="tx1"/>
              </a:solidFill>
            </a:endParaRPr>
          </a:p>
          <a:p>
            <a:pPr defTabSz="914400">
              <a:defRPr sz="3500" b="1">
                <a:solidFill>
                  <a:srgbClr val="FF0000"/>
                </a:solidFill>
                <a:latin typeface="Helvetica"/>
                <a:ea typeface="Helvetica"/>
                <a:cs typeface="Helvetica"/>
                <a:sym typeface="Helvetica"/>
              </a:defRPr>
            </a:pPr>
            <a:endParaRPr lang="es-ES_tradnl" dirty="0" smtClean="0">
              <a:solidFill>
                <a:schemeClr val="tx1"/>
              </a:solidFill>
            </a:endParaRPr>
          </a:p>
          <a:p>
            <a:pPr defTabSz="914400">
              <a:defRPr sz="3500" b="1">
                <a:solidFill>
                  <a:srgbClr val="FF0000"/>
                </a:solidFill>
                <a:latin typeface="Helvetica"/>
                <a:ea typeface="Helvetica"/>
                <a:cs typeface="Helvetica"/>
                <a:sym typeface="Helvetica"/>
              </a:defRPr>
            </a:pPr>
            <a:r>
              <a:rPr lang="en-US" dirty="0">
                <a:solidFill>
                  <a:schemeClr val="tx1"/>
                </a:solidFill>
              </a:rPr>
              <a:t>And the sanctions come from many different reasons according to the criteria of the plaintiff and the ruling judge (who most of the time are the “same”) </a:t>
            </a:r>
            <a:endParaRPr dirty="0">
              <a:solidFill>
                <a:schemeClr val="tx1"/>
              </a:solidFill>
            </a:endParaRP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Shape 217"/>
          <p:cNvSpPr/>
          <p:nvPr/>
        </p:nvSpPr>
        <p:spPr>
          <a:xfrm>
            <a:off x="1246380" y="2579370"/>
            <a:ext cx="21891239" cy="9952725"/>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defTabSz="914400">
              <a:lnSpc>
                <a:spcPct val="130000"/>
              </a:lnSpc>
              <a:defRPr sz="5500" b="1">
                <a:solidFill>
                  <a:srgbClr val="FF0000"/>
                </a:solidFill>
                <a:latin typeface="Helvetica"/>
                <a:ea typeface="Helvetica"/>
                <a:cs typeface="Helvetica"/>
                <a:sym typeface="Helvetica"/>
              </a:defRPr>
            </a:pPr>
            <a:r>
              <a:rPr dirty="0">
                <a:solidFill>
                  <a:schemeClr val="tx1"/>
                </a:solidFill>
              </a:rPr>
              <a:t>The Communications law  and its ruling are </a:t>
            </a:r>
            <a:endParaRPr lang="es-ES_tradnl" dirty="0" smtClean="0">
              <a:solidFill>
                <a:schemeClr val="tx1"/>
              </a:solidFill>
            </a:endParaRPr>
          </a:p>
          <a:p>
            <a:pPr defTabSz="914400">
              <a:lnSpc>
                <a:spcPct val="130000"/>
              </a:lnSpc>
              <a:defRPr sz="5500" b="1">
                <a:solidFill>
                  <a:srgbClr val="FF0000"/>
                </a:solidFill>
                <a:latin typeface="Helvetica"/>
                <a:ea typeface="Helvetica"/>
                <a:cs typeface="Helvetica"/>
                <a:sym typeface="Helvetica"/>
              </a:defRPr>
            </a:pPr>
            <a:r>
              <a:rPr dirty="0" smtClean="0">
                <a:solidFill>
                  <a:srgbClr val="FF0000"/>
                </a:solidFill>
              </a:rPr>
              <a:t>subjective</a:t>
            </a:r>
            <a:r>
              <a:rPr dirty="0">
                <a:solidFill>
                  <a:srgbClr val="FF0000"/>
                </a:solidFill>
              </a:rPr>
              <a:t>, discriminatory and arbitrary </a:t>
            </a:r>
            <a:endParaRPr lang="es-ES_tradnl" dirty="0" smtClean="0">
              <a:solidFill>
                <a:srgbClr val="FF0000"/>
              </a:solidFill>
            </a:endParaRPr>
          </a:p>
          <a:p>
            <a:pPr defTabSz="914400">
              <a:lnSpc>
                <a:spcPct val="130000"/>
              </a:lnSpc>
              <a:defRPr sz="5500" b="1">
                <a:solidFill>
                  <a:srgbClr val="FF0000"/>
                </a:solidFill>
                <a:latin typeface="Helvetica"/>
                <a:ea typeface="Helvetica"/>
                <a:cs typeface="Helvetica"/>
                <a:sym typeface="Helvetica"/>
              </a:defRPr>
            </a:pPr>
            <a:r>
              <a:rPr b="0" dirty="0" smtClean="0">
                <a:solidFill>
                  <a:srgbClr val="2A2003"/>
                </a:solidFill>
              </a:rPr>
              <a:t>frequently </a:t>
            </a:r>
            <a:r>
              <a:rPr b="0" dirty="0">
                <a:solidFill>
                  <a:srgbClr val="2A2003"/>
                </a:solidFill>
              </a:rPr>
              <a:t>invoking  contrived semiological interpretations produced by  the </a:t>
            </a:r>
            <a:r>
              <a:rPr dirty="0">
                <a:solidFill>
                  <a:schemeClr val="tx1"/>
                </a:solidFill>
              </a:rPr>
              <a:t>CORDICOM.</a:t>
            </a:r>
          </a:p>
          <a:p>
            <a:pPr defTabSz="914400">
              <a:lnSpc>
                <a:spcPct val="130000"/>
              </a:lnSpc>
              <a:defRPr sz="5500" b="1">
                <a:solidFill>
                  <a:srgbClr val="2A2003"/>
                </a:solidFill>
                <a:latin typeface="Helvetica"/>
                <a:ea typeface="Helvetica"/>
                <a:cs typeface="Helvetica"/>
                <a:sym typeface="Helvetica"/>
              </a:defRPr>
            </a:pPr>
            <a:endParaRPr dirty="0">
              <a:solidFill>
                <a:srgbClr val="2A2003"/>
              </a:solidFill>
            </a:endParaRPr>
          </a:p>
          <a:p>
            <a:pPr defTabSz="914400">
              <a:lnSpc>
                <a:spcPct val="130000"/>
              </a:lnSpc>
              <a:defRPr sz="5500" b="1">
                <a:solidFill>
                  <a:srgbClr val="2A2003"/>
                </a:solidFill>
                <a:latin typeface="Helvetica"/>
                <a:ea typeface="Helvetica"/>
                <a:cs typeface="Helvetica"/>
                <a:sym typeface="Helvetica"/>
              </a:defRPr>
            </a:pPr>
            <a:r>
              <a:rPr dirty="0">
                <a:solidFill>
                  <a:srgbClr val="FF0000"/>
                </a:solidFill>
              </a:rPr>
              <a:t>Sanctions are disproportionate:</a:t>
            </a:r>
          </a:p>
          <a:p>
            <a:pPr lvl="1" defTabSz="914400">
              <a:lnSpc>
                <a:spcPct val="130000"/>
              </a:lnSpc>
              <a:defRPr sz="5500">
                <a:solidFill>
                  <a:srgbClr val="2A2003"/>
                </a:solidFill>
                <a:latin typeface="Helvetica"/>
                <a:ea typeface="Helvetica"/>
                <a:cs typeface="Helvetica"/>
                <a:sym typeface="Helvetica"/>
              </a:defRPr>
            </a:pPr>
            <a:r>
              <a:rPr dirty="0"/>
              <a:t>- exaggerated pecuniary fines</a:t>
            </a:r>
          </a:p>
          <a:p>
            <a:pPr lvl="1" defTabSz="914400">
              <a:lnSpc>
                <a:spcPct val="130000"/>
              </a:lnSpc>
              <a:defRPr sz="5500">
                <a:solidFill>
                  <a:srgbClr val="2A2003"/>
                </a:solidFill>
                <a:latin typeface="Helvetica"/>
                <a:ea typeface="Helvetica"/>
                <a:cs typeface="Helvetica"/>
                <a:sym typeface="Helvetica"/>
              </a:defRPr>
            </a:pPr>
            <a:r>
              <a:rPr dirty="0"/>
              <a:t>- awkward rectifications</a:t>
            </a:r>
          </a:p>
          <a:p>
            <a:pPr lvl="1" defTabSz="914400">
              <a:lnSpc>
                <a:spcPct val="130000"/>
              </a:lnSpc>
              <a:defRPr sz="5500">
                <a:solidFill>
                  <a:srgbClr val="2A2003"/>
                </a:solidFill>
                <a:latin typeface="Helvetica"/>
                <a:ea typeface="Helvetica"/>
                <a:cs typeface="Helvetica"/>
                <a:sym typeface="Helvetica"/>
              </a:defRPr>
            </a:pPr>
            <a:r>
              <a:rPr dirty="0"/>
              <a:t>- admonishments</a:t>
            </a:r>
          </a:p>
        </p:txBody>
      </p:sp>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8" name="Group 228"/>
          <p:cNvGrpSpPr/>
          <p:nvPr/>
        </p:nvGrpSpPr>
        <p:grpSpPr>
          <a:xfrm>
            <a:off x="3103418" y="368631"/>
            <a:ext cx="17639918" cy="10358046"/>
            <a:chOff x="0" y="0"/>
            <a:chExt cx="13633480" cy="8005491"/>
          </a:xfrm>
        </p:grpSpPr>
        <p:pic>
          <p:nvPicPr>
            <p:cNvPr id="221" name="image27.jpg" descr="HOY.jpg"/>
            <p:cNvPicPr>
              <a:picLocks noChangeAspect="1"/>
            </p:cNvPicPr>
            <p:nvPr/>
          </p:nvPicPr>
          <p:blipFill>
            <a:blip r:embed="rId2">
              <a:extLst/>
            </a:blip>
            <a:stretch>
              <a:fillRect/>
            </a:stretch>
          </p:blipFill>
          <p:spPr>
            <a:xfrm>
              <a:off x="0" y="0"/>
              <a:ext cx="4973149" cy="2762207"/>
            </a:xfrm>
            <a:prstGeom prst="rect">
              <a:avLst/>
            </a:prstGeom>
            <a:ln w="12700" cap="flat">
              <a:noFill/>
              <a:miter lim="400000"/>
            </a:ln>
            <a:effectLst/>
          </p:spPr>
        </p:pic>
        <p:grpSp>
          <p:nvGrpSpPr>
            <p:cNvPr id="224" name="Group 224"/>
            <p:cNvGrpSpPr/>
            <p:nvPr/>
          </p:nvGrpSpPr>
          <p:grpSpPr>
            <a:xfrm>
              <a:off x="412843" y="4881710"/>
              <a:ext cx="4845971" cy="3052396"/>
              <a:chOff x="0" y="0"/>
              <a:chExt cx="4845970" cy="3052394"/>
            </a:xfrm>
          </p:grpSpPr>
          <p:pic>
            <p:nvPicPr>
              <p:cNvPr id="222" name="image28.png"/>
              <p:cNvPicPr>
                <a:picLocks noChangeAspect="1"/>
              </p:cNvPicPr>
              <p:nvPr/>
            </p:nvPicPr>
            <p:blipFill>
              <a:blip r:embed="rId3">
                <a:extLst/>
              </a:blip>
              <a:stretch>
                <a:fillRect/>
              </a:stretch>
            </p:blipFill>
            <p:spPr>
              <a:xfrm>
                <a:off x="0" y="0"/>
                <a:ext cx="2357116" cy="3052395"/>
              </a:xfrm>
              <a:prstGeom prst="rect">
                <a:avLst/>
              </a:prstGeom>
              <a:ln w="12700" cap="flat">
                <a:noFill/>
                <a:miter lim="400000"/>
              </a:ln>
              <a:effectLst/>
            </p:spPr>
          </p:pic>
          <p:pic>
            <p:nvPicPr>
              <p:cNvPr id="223" name="image29.png"/>
              <p:cNvPicPr>
                <a:picLocks noChangeAspect="1"/>
              </p:cNvPicPr>
              <p:nvPr/>
            </p:nvPicPr>
            <p:blipFill>
              <a:blip r:embed="rId4">
                <a:extLst/>
              </a:blip>
              <a:stretch>
                <a:fillRect/>
              </a:stretch>
            </p:blipFill>
            <p:spPr>
              <a:xfrm>
                <a:off x="2378451" y="39744"/>
                <a:ext cx="2467520" cy="2972906"/>
              </a:xfrm>
              <a:prstGeom prst="rect">
                <a:avLst/>
              </a:prstGeom>
              <a:ln w="12700" cap="flat">
                <a:noFill/>
                <a:miter lim="400000"/>
              </a:ln>
              <a:effectLst/>
            </p:spPr>
          </p:pic>
        </p:grpSp>
        <p:pic>
          <p:nvPicPr>
            <p:cNvPr id="225" name="image30.png"/>
            <p:cNvPicPr>
              <a:picLocks noChangeAspect="1"/>
            </p:cNvPicPr>
            <p:nvPr/>
          </p:nvPicPr>
          <p:blipFill>
            <a:blip r:embed="rId5">
              <a:extLst/>
            </a:blip>
            <a:stretch>
              <a:fillRect/>
            </a:stretch>
          </p:blipFill>
          <p:spPr>
            <a:xfrm>
              <a:off x="9067655" y="51506"/>
              <a:ext cx="4565827" cy="2919512"/>
            </a:xfrm>
            <a:prstGeom prst="rect">
              <a:avLst/>
            </a:prstGeom>
            <a:ln w="12700" cap="flat">
              <a:noFill/>
              <a:miter lim="400000"/>
            </a:ln>
            <a:effectLst/>
          </p:spPr>
        </p:pic>
        <p:pic>
          <p:nvPicPr>
            <p:cNvPr id="226" name="image31.png"/>
            <p:cNvPicPr>
              <a:picLocks noChangeAspect="1"/>
            </p:cNvPicPr>
            <p:nvPr/>
          </p:nvPicPr>
          <p:blipFill>
            <a:blip r:embed="rId6">
              <a:extLst/>
            </a:blip>
            <a:stretch>
              <a:fillRect/>
            </a:stretch>
          </p:blipFill>
          <p:spPr>
            <a:xfrm>
              <a:off x="3789909" y="2399510"/>
              <a:ext cx="5336757" cy="3049575"/>
            </a:xfrm>
            <a:prstGeom prst="rect">
              <a:avLst/>
            </a:prstGeom>
            <a:ln w="12700" cap="flat">
              <a:noFill/>
              <a:miter lim="400000"/>
            </a:ln>
            <a:effectLst/>
          </p:spPr>
        </p:pic>
        <p:pic>
          <p:nvPicPr>
            <p:cNvPr id="227" name="image32.png"/>
            <p:cNvPicPr>
              <a:picLocks noChangeAspect="1"/>
            </p:cNvPicPr>
            <p:nvPr/>
          </p:nvPicPr>
          <p:blipFill>
            <a:blip r:embed="rId7">
              <a:extLst/>
            </a:blip>
            <a:stretch>
              <a:fillRect/>
            </a:stretch>
          </p:blipFill>
          <p:spPr>
            <a:xfrm>
              <a:off x="8885708" y="4939067"/>
              <a:ext cx="4010156" cy="3066425"/>
            </a:xfrm>
            <a:prstGeom prst="rect">
              <a:avLst/>
            </a:prstGeom>
            <a:ln w="12700" cap="flat">
              <a:noFill/>
              <a:miter lim="400000"/>
            </a:ln>
            <a:effectLst/>
          </p:spPr>
        </p:pic>
      </p:grpSp>
      <p:sp>
        <p:nvSpPr>
          <p:cNvPr id="229" name="Shape 229"/>
          <p:cNvSpPr/>
          <p:nvPr/>
        </p:nvSpPr>
        <p:spPr>
          <a:xfrm>
            <a:off x="6320716" y="11419404"/>
            <a:ext cx="11795742" cy="14630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defTabSz="914400">
              <a:defRPr sz="4500" b="1">
                <a:solidFill>
                  <a:srgbClr val="FF0000"/>
                </a:solidFill>
                <a:latin typeface="Helvetica"/>
                <a:ea typeface="Helvetica"/>
                <a:cs typeface="Helvetica"/>
                <a:sym typeface="Helvetica"/>
              </a:defRPr>
            </a:pPr>
            <a:r>
              <a:t>Independent</a:t>
            </a:r>
            <a:r>
              <a:rPr b="0"/>
              <a:t> </a:t>
            </a:r>
            <a:r>
              <a:t>Media </a:t>
            </a:r>
            <a:r>
              <a:rPr>
                <a:solidFill>
                  <a:srgbClr val="000000"/>
                </a:solidFill>
              </a:rPr>
              <a:t>has been silenced, santioned, fined or</a:t>
            </a:r>
            <a:r>
              <a:t> forced to shut-down</a:t>
            </a: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 name="pasted-image.png"/>
          <p:cNvPicPr>
            <a:picLocks noChangeAspect="1"/>
          </p:cNvPicPr>
          <p:nvPr/>
        </p:nvPicPr>
        <p:blipFill>
          <a:blip r:embed="rId3">
            <a:extLst/>
          </a:blip>
          <a:stretch>
            <a:fillRect/>
          </a:stretch>
        </p:blipFill>
        <p:spPr>
          <a:xfrm>
            <a:off x="-640832" y="-3557771"/>
            <a:ext cx="25024832" cy="16683221"/>
          </a:xfrm>
          <a:prstGeom prst="rect">
            <a:avLst/>
          </a:prstGeom>
          <a:ln w="12700">
            <a:miter lim="400000"/>
          </a:ln>
        </p:spPr>
      </p:pic>
      <p:sp>
        <p:nvSpPr>
          <p:cNvPr id="126" name="Shape 126"/>
          <p:cNvSpPr/>
          <p:nvPr/>
        </p:nvSpPr>
        <p:spPr>
          <a:xfrm>
            <a:off x="838200" y="736600"/>
            <a:ext cx="10722273" cy="12979399"/>
          </a:xfrm>
          <a:prstGeom prst="rect">
            <a:avLst/>
          </a:prstGeom>
          <a:solidFill>
            <a:srgbClr val="FFFFFF"/>
          </a:solidFill>
          <a:ln w="12700">
            <a:miter lim="400000"/>
          </a:ln>
        </p:spPr>
        <p:txBody>
          <a:bodyPr lIns="50800" tIns="50800" rIns="50800" bIns="50800" anchor="ctr"/>
          <a:lstStyle/>
          <a:p>
            <a:pPr>
              <a:defRPr sz="3200">
                <a:solidFill>
                  <a:srgbClr val="FFFFFF"/>
                </a:solidFill>
              </a:defRPr>
            </a:pPr>
            <a:endParaRPr/>
          </a:p>
        </p:txBody>
      </p:sp>
      <p:sp>
        <p:nvSpPr>
          <p:cNvPr id="127" name="Shape 127"/>
          <p:cNvSpPr/>
          <p:nvPr/>
        </p:nvSpPr>
        <p:spPr>
          <a:xfrm>
            <a:off x="1432779" y="1553008"/>
            <a:ext cx="8175150" cy="957185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lgn="l" defTabSz="914400">
              <a:buSzPct val="100000"/>
              <a:buFont typeface="Arial"/>
              <a:buChar char="•"/>
              <a:defRPr sz="4200" b="1">
                <a:solidFill>
                  <a:srgbClr val="2F2B20"/>
                </a:solidFill>
                <a:latin typeface="Helvetica"/>
                <a:ea typeface="Helvetica"/>
                <a:cs typeface="Helvetica"/>
                <a:sym typeface="Helvetica"/>
              </a:defRPr>
            </a:pPr>
            <a:r>
              <a:rPr sz="6600" dirty="0"/>
              <a:t>Is journalism </a:t>
            </a:r>
            <a:r>
              <a:rPr lang="en-US" sz="6600" dirty="0" smtClean="0"/>
              <a:t>dying</a:t>
            </a:r>
            <a:r>
              <a:rPr sz="6600" dirty="0" smtClean="0"/>
              <a:t>?</a:t>
            </a:r>
            <a:endParaRPr sz="6600" dirty="0"/>
          </a:p>
          <a:p>
            <a:pPr algn="l" defTabSz="914400">
              <a:defRPr sz="4200">
                <a:latin typeface="Franklin Gothic Book"/>
                <a:ea typeface="Franklin Gothic Book"/>
                <a:cs typeface="Franklin Gothic Book"/>
                <a:sym typeface="Franklin Gothic Book"/>
              </a:defRPr>
            </a:pPr>
            <a:endParaRPr sz="6600" dirty="0"/>
          </a:p>
          <a:p>
            <a:pPr marL="457200" indent="-457200" algn="l" defTabSz="914400">
              <a:buSzPct val="100000"/>
              <a:buFont typeface="Arial"/>
              <a:buChar char="•"/>
              <a:defRPr sz="4200" b="1">
                <a:solidFill>
                  <a:srgbClr val="2F2B20"/>
                </a:solidFill>
                <a:latin typeface="Helvetica"/>
                <a:ea typeface="Helvetica"/>
                <a:cs typeface="Helvetica"/>
                <a:sym typeface="Helvetica"/>
              </a:defRPr>
            </a:pPr>
            <a:r>
              <a:rPr sz="6600" dirty="0"/>
              <a:t>Are digital media and </a:t>
            </a:r>
            <a:r>
              <a:rPr sz="6600" dirty="0" smtClean="0"/>
              <a:t>social </a:t>
            </a:r>
            <a:r>
              <a:rPr sz="6600" dirty="0"/>
              <a:t>networks </a:t>
            </a:r>
            <a:r>
              <a:rPr lang="en-US" sz="6600" dirty="0" smtClean="0"/>
              <a:t>taking its place</a:t>
            </a:r>
            <a:r>
              <a:rPr sz="6600" dirty="0" smtClean="0"/>
              <a:t>?</a:t>
            </a:r>
            <a:endParaRPr sz="6600" dirty="0"/>
          </a:p>
          <a:p>
            <a:pPr algn="l" defTabSz="914400">
              <a:defRPr sz="4000">
                <a:latin typeface="Franklin Gothic Book"/>
                <a:ea typeface="Franklin Gothic Book"/>
                <a:cs typeface="Franklin Gothic Book"/>
                <a:sym typeface="Franklin Gothic Book"/>
              </a:defRPr>
            </a:pPr>
            <a:endParaRPr sz="6600" dirty="0"/>
          </a:p>
          <a:p>
            <a:pPr algn="l" defTabSz="914400">
              <a:defRPr sz="7200">
                <a:latin typeface="Helvetica"/>
                <a:ea typeface="Helvetica"/>
                <a:cs typeface="Helvetica"/>
                <a:sym typeface="Helvetica"/>
              </a:defRPr>
            </a:pPr>
            <a:r>
              <a:rPr sz="8800" dirty="0"/>
              <a:t>   </a:t>
            </a:r>
            <a:r>
              <a:rPr sz="8800" b="1" dirty="0">
                <a:solidFill>
                  <a:srgbClr val="FF0000"/>
                </a:solidFill>
              </a:rPr>
              <a:t>NO!!!</a:t>
            </a:r>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1" name="image33.png" descr="Periodistas.pdf"/>
          <p:cNvPicPr>
            <a:picLocks noChangeAspect="1"/>
          </p:cNvPicPr>
          <p:nvPr/>
        </p:nvPicPr>
        <p:blipFill>
          <a:blip r:embed="rId2">
            <a:extLst/>
          </a:blip>
          <a:stretch>
            <a:fillRect/>
          </a:stretch>
        </p:blipFill>
        <p:spPr>
          <a:xfrm>
            <a:off x="12524430" y="507342"/>
            <a:ext cx="8975396" cy="12701316"/>
          </a:xfrm>
          <a:prstGeom prst="rect">
            <a:avLst/>
          </a:prstGeom>
          <a:ln w="12700">
            <a:miter lim="400000"/>
          </a:ln>
        </p:spPr>
      </p:pic>
      <p:sp>
        <p:nvSpPr>
          <p:cNvPr id="232" name="Shape 232"/>
          <p:cNvSpPr/>
          <p:nvPr/>
        </p:nvSpPr>
        <p:spPr>
          <a:xfrm>
            <a:off x="1294475" y="2800234"/>
            <a:ext cx="8975395" cy="7540526"/>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390769" indent="-390769" algn="l" defTabSz="914400">
              <a:buSzPct val="75000"/>
              <a:buChar char="•"/>
              <a:defRPr sz="3500" b="1">
                <a:latin typeface="Helvetica"/>
                <a:ea typeface="Helvetica"/>
                <a:cs typeface="Helvetica"/>
                <a:sym typeface="Helvetica"/>
              </a:defRPr>
            </a:pPr>
            <a:r>
              <a:rPr sz="4400"/>
              <a:t>Journalists have been</a:t>
            </a:r>
            <a:r>
              <a:rPr sz="4400">
                <a:solidFill>
                  <a:srgbClr val="FF0000"/>
                </a:solidFill>
              </a:rPr>
              <a:t> attacked, insulted </a:t>
            </a:r>
            <a:r>
              <a:rPr sz="4400"/>
              <a:t>&amp;</a:t>
            </a:r>
            <a:r>
              <a:rPr sz="4400">
                <a:solidFill>
                  <a:srgbClr val="FF0000"/>
                </a:solidFill>
              </a:rPr>
              <a:t> persecuted</a:t>
            </a:r>
          </a:p>
          <a:p>
            <a:pPr marL="293076" indent="-293076" algn="l" defTabSz="914400">
              <a:buSzPct val="75000"/>
              <a:buChar char="•"/>
              <a:defRPr sz="2400" b="1">
                <a:solidFill>
                  <a:srgbClr val="271E18"/>
                </a:solidFill>
                <a:latin typeface="Helvetica"/>
                <a:ea typeface="Helvetica"/>
                <a:cs typeface="Helvetica"/>
                <a:sym typeface="Helvetica"/>
              </a:defRPr>
            </a:pPr>
            <a:endParaRPr sz="4400" dirty="0">
              <a:solidFill>
                <a:srgbClr val="FF0000"/>
              </a:solidFill>
            </a:endParaRPr>
          </a:p>
          <a:p>
            <a:pPr marL="293076" indent="-293076" algn="l" defTabSz="914400">
              <a:buSzPct val="75000"/>
              <a:buChar char="•"/>
              <a:defRPr sz="3500" b="1">
                <a:solidFill>
                  <a:srgbClr val="271E18"/>
                </a:solidFill>
                <a:latin typeface="Helvetica"/>
                <a:ea typeface="Helvetica"/>
                <a:cs typeface="Helvetica"/>
                <a:sym typeface="Helvetica"/>
              </a:defRPr>
            </a:pPr>
            <a:r>
              <a:rPr sz="4400" dirty="0"/>
              <a:t>But independent journalists </a:t>
            </a:r>
            <a:r>
              <a:rPr sz="4400" dirty="0">
                <a:solidFill>
                  <a:srgbClr val="FF0000"/>
                </a:solidFill>
              </a:rPr>
              <a:t>do not have the same right</a:t>
            </a:r>
            <a:r>
              <a:rPr sz="4400" dirty="0"/>
              <a:t> as citizens to complain about the attacks received through the government´s controlled media. </a:t>
            </a:r>
          </a:p>
          <a:p>
            <a:pPr marL="293076" indent="-293076" algn="l" defTabSz="914400">
              <a:buSzPct val="75000"/>
              <a:buChar char="•"/>
              <a:defRPr sz="2400" b="1">
                <a:solidFill>
                  <a:srgbClr val="FF0000"/>
                </a:solidFill>
                <a:latin typeface="Helvetica"/>
                <a:ea typeface="Helvetica"/>
                <a:cs typeface="Helvetica"/>
                <a:sym typeface="Helvetica"/>
              </a:defRPr>
            </a:pPr>
            <a:endParaRPr sz="4400" dirty="0"/>
          </a:p>
          <a:p>
            <a:pPr marL="293076" indent="-293076" algn="l" defTabSz="914400">
              <a:buSzPct val="75000"/>
              <a:buChar char="•"/>
              <a:defRPr sz="3500" b="1">
                <a:solidFill>
                  <a:srgbClr val="FF0000"/>
                </a:solidFill>
                <a:latin typeface="Helvetica"/>
                <a:ea typeface="Helvetica"/>
                <a:cs typeface="Helvetica"/>
                <a:sym typeface="Helvetica"/>
              </a:defRPr>
            </a:pPr>
            <a:r>
              <a:rPr sz="4400" dirty="0"/>
              <a:t>Government media is shielded from the sanctions of the law.</a:t>
            </a:r>
          </a:p>
        </p:txBody>
      </p:sp>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Shape 234"/>
          <p:cNvSpPr/>
          <p:nvPr/>
        </p:nvSpPr>
        <p:spPr>
          <a:xfrm>
            <a:off x="1246380" y="2078990"/>
            <a:ext cx="21891239" cy="869161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defTabSz="914400">
              <a:lnSpc>
                <a:spcPct val="130000"/>
              </a:lnSpc>
              <a:defRPr sz="5500" b="1">
                <a:solidFill>
                  <a:schemeClr val="accent5"/>
                </a:solidFill>
                <a:latin typeface="Helvetica"/>
                <a:ea typeface="Helvetica"/>
                <a:cs typeface="Helvetica"/>
                <a:sym typeface="Helvetica"/>
              </a:defRPr>
            </a:pPr>
            <a:r>
              <a:rPr sz="6600" dirty="0"/>
              <a:t>THE RIGHT TO REPLY…</a:t>
            </a:r>
          </a:p>
          <a:p>
            <a:pPr defTabSz="914400">
              <a:lnSpc>
                <a:spcPct val="130000"/>
              </a:lnSpc>
              <a:defRPr sz="5500" b="1">
                <a:solidFill>
                  <a:schemeClr val="accent5"/>
                </a:solidFill>
                <a:latin typeface="Helvetica"/>
                <a:ea typeface="Helvetica"/>
                <a:cs typeface="Helvetica"/>
                <a:sym typeface="Helvetica"/>
              </a:defRPr>
            </a:pPr>
            <a:r>
              <a:rPr dirty="0"/>
              <a:t>What </a:t>
            </a:r>
            <a:r>
              <a:rPr dirty="0">
                <a:solidFill>
                  <a:srgbClr val="000000"/>
                </a:solidFill>
              </a:rPr>
              <a:t>the law </a:t>
            </a:r>
            <a:r>
              <a:rPr dirty="0" smtClean="0"/>
              <a:t>state?</a:t>
            </a:r>
            <a:endParaRPr dirty="0"/>
          </a:p>
          <a:p>
            <a:pPr defTabSz="914400">
              <a:lnSpc>
                <a:spcPct val="130000"/>
              </a:lnSpc>
              <a:defRPr sz="5500" b="1">
                <a:latin typeface="Helvetica"/>
                <a:ea typeface="Helvetica"/>
                <a:cs typeface="Helvetica"/>
                <a:sym typeface="Helvetica"/>
              </a:defRPr>
            </a:pPr>
            <a:endParaRPr dirty="0"/>
          </a:p>
          <a:p>
            <a:pPr defTabSz="914400">
              <a:defRPr sz="5500" b="1">
                <a:latin typeface="Helvetica"/>
                <a:ea typeface="Helvetica"/>
                <a:cs typeface="Helvetica"/>
                <a:sym typeface="Helvetica"/>
              </a:defRPr>
            </a:pPr>
            <a:r>
              <a:rPr dirty="0">
                <a:solidFill>
                  <a:schemeClr val="accent5"/>
                </a:solidFill>
              </a:rPr>
              <a:t>	Art. 24</a:t>
            </a:r>
            <a:r>
              <a:rPr b="0" dirty="0">
                <a:solidFill>
                  <a:schemeClr val="accent5"/>
                </a:solidFill>
              </a:rPr>
              <a:t>.- </a:t>
            </a:r>
            <a:r>
              <a:rPr dirty="0"/>
              <a:t>The right to reply</a:t>
            </a:r>
            <a:r>
              <a:rPr b="0" dirty="0"/>
              <a:t>.- Any person or group that has been mentioned through a media outlet in a way that affects its dignity, honor or reputation has the right to ask that same media outlet to publish its reply in the same space, page and section in the printed media or in the same program or audio visual outlet , </a:t>
            </a:r>
            <a:r>
              <a:rPr lang="en-US" b="0" dirty="0" smtClean="0"/>
              <a:t>no longer than </a:t>
            </a:r>
            <a:r>
              <a:rPr b="0" dirty="0" smtClean="0"/>
              <a:t>72 </a:t>
            </a:r>
            <a:r>
              <a:rPr b="0" dirty="0"/>
              <a:t>hours  since the request was made. </a:t>
            </a:r>
          </a:p>
        </p:txBody>
      </p:sp>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2" name="Group 252"/>
          <p:cNvGrpSpPr/>
          <p:nvPr/>
        </p:nvGrpSpPr>
        <p:grpSpPr>
          <a:xfrm>
            <a:off x="2786212" y="2312546"/>
            <a:ext cx="18811576" cy="10758044"/>
            <a:chOff x="0" y="539878"/>
            <a:chExt cx="18811575" cy="10758043"/>
          </a:xfrm>
        </p:grpSpPr>
        <p:grpSp>
          <p:nvGrpSpPr>
            <p:cNvPr id="238" name="Group 238"/>
            <p:cNvGrpSpPr/>
            <p:nvPr/>
          </p:nvGrpSpPr>
          <p:grpSpPr>
            <a:xfrm>
              <a:off x="319553" y="1146519"/>
              <a:ext cx="4640431" cy="7694831"/>
              <a:chOff x="0" y="0"/>
              <a:chExt cx="4640429" cy="7694829"/>
            </a:xfrm>
          </p:grpSpPr>
          <p:sp>
            <p:nvSpPr>
              <p:cNvPr id="236" name="Shape 236"/>
              <p:cNvSpPr/>
              <p:nvPr/>
            </p:nvSpPr>
            <p:spPr>
              <a:xfrm>
                <a:off x="0" y="0"/>
                <a:ext cx="4640430" cy="7694830"/>
              </a:xfrm>
              <a:prstGeom prst="rect">
                <a:avLst/>
              </a:prstGeom>
              <a:solidFill>
                <a:srgbClr val="FFFFFF"/>
              </a:solidFill>
              <a:ln w="12700" cap="flat">
                <a:noFill/>
                <a:miter lim="400000"/>
              </a:ln>
              <a:effectLst/>
            </p:spPr>
            <p:txBody>
              <a:bodyPr wrap="square" lIns="45719" tIns="45719" rIns="45719" bIns="45719" numCol="1" anchor="ctr">
                <a:noAutofit/>
              </a:bodyPr>
              <a:lstStyle/>
              <a:p>
                <a:pPr algn="l" defTabSz="914400">
                  <a:defRPr sz="1800">
                    <a:latin typeface="Franklin Gothic Book"/>
                    <a:ea typeface="Franklin Gothic Book"/>
                    <a:cs typeface="Franklin Gothic Book"/>
                    <a:sym typeface="Franklin Gothic Book"/>
                  </a:defRPr>
                </a:pPr>
                <a:endParaRPr/>
              </a:p>
            </p:txBody>
          </p:sp>
          <p:pic>
            <p:nvPicPr>
              <p:cNvPr id="237" name="image34.png"/>
              <p:cNvPicPr>
                <a:picLocks noChangeAspect="1"/>
              </p:cNvPicPr>
              <p:nvPr/>
            </p:nvPicPr>
            <p:blipFill>
              <a:blip r:embed="rId3">
                <a:extLst/>
              </a:blip>
              <a:stretch>
                <a:fillRect/>
              </a:stretch>
            </p:blipFill>
            <p:spPr>
              <a:xfrm>
                <a:off x="0" y="0"/>
                <a:ext cx="4640430" cy="7694830"/>
              </a:xfrm>
              <a:prstGeom prst="rect">
                <a:avLst/>
              </a:prstGeom>
              <a:ln w="12700" cap="flat">
                <a:solidFill>
                  <a:srgbClr val="F0A22E"/>
                </a:solidFill>
                <a:prstDash val="solid"/>
                <a:miter lim="400000"/>
              </a:ln>
              <a:effectLst/>
            </p:spPr>
          </p:pic>
        </p:grpSp>
        <p:grpSp>
          <p:nvGrpSpPr>
            <p:cNvPr id="241" name="Group 241"/>
            <p:cNvGrpSpPr/>
            <p:nvPr/>
          </p:nvGrpSpPr>
          <p:grpSpPr>
            <a:xfrm>
              <a:off x="5279536" y="1146519"/>
              <a:ext cx="4026377" cy="7694831"/>
              <a:chOff x="0" y="0"/>
              <a:chExt cx="4026375" cy="7694829"/>
            </a:xfrm>
          </p:grpSpPr>
          <p:sp>
            <p:nvSpPr>
              <p:cNvPr id="239" name="Shape 239"/>
              <p:cNvSpPr/>
              <p:nvPr/>
            </p:nvSpPr>
            <p:spPr>
              <a:xfrm>
                <a:off x="0" y="0"/>
                <a:ext cx="4026376" cy="7694830"/>
              </a:xfrm>
              <a:prstGeom prst="rect">
                <a:avLst/>
              </a:prstGeom>
              <a:solidFill>
                <a:srgbClr val="FFFFFF"/>
              </a:solidFill>
              <a:ln w="12700" cap="flat">
                <a:noFill/>
                <a:miter lim="400000"/>
              </a:ln>
              <a:effectLst/>
            </p:spPr>
            <p:txBody>
              <a:bodyPr wrap="square" lIns="45719" tIns="45719" rIns="45719" bIns="45719" numCol="1" anchor="ctr">
                <a:noAutofit/>
              </a:bodyPr>
              <a:lstStyle/>
              <a:p>
                <a:pPr algn="l" defTabSz="914400">
                  <a:defRPr sz="1800">
                    <a:latin typeface="Franklin Gothic Book"/>
                    <a:ea typeface="Franklin Gothic Book"/>
                    <a:cs typeface="Franklin Gothic Book"/>
                    <a:sym typeface="Franklin Gothic Book"/>
                  </a:defRPr>
                </a:pPr>
                <a:endParaRPr/>
              </a:p>
            </p:txBody>
          </p:sp>
          <p:pic>
            <p:nvPicPr>
              <p:cNvPr id="240" name="image35.png"/>
              <p:cNvPicPr>
                <a:picLocks noChangeAspect="1"/>
              </p:cNvPicPr>
              <p:nvPr/>
            </p:nvPicPr>
            <p:blipFill>
              <a:blip r:embed="rId4">
                <a:extLst/>
              </a:blip>
              <a:stretch>
                <a:fillRect/>
              </a:stretch>
            </p:blipFill>
            <p:spPr>
              <a:xfrm>
                <a:off x="0" y="0"/>
                <a:ext cx="4026376" cy="7694830"/>
              </a:xfrm>
              <a:prstGeom prst="rect">
                <a:avLst/>
              </a:prstGeom>
              <a:ln w="12700" cap="flat">
                <a:solidFill>
                  <a:srgbClr val="F0A22E"/>
                </a:solidFill>
                <a:prstDash val="solid"/>
                <a:miter lim="400000"/>
              </a:ln>
              <a:effectLst/>
            </p:spPr>
          </p:pic>
        </p:grpSp>
        <p:sp>
          <p:nvSpPr>
            <p:cNvPr id="242" name="Shape 242"/>
            <p:cNvSpPr/>
            <p:nvPr/>
          </p:nvSpPr>
          <p:spPr>
            <a:xfrm>
              <a:off x="0" y="2205043"/>
              <a:ext cx="2109058" cy="1398048"/>
            </a:xfrm>
            <a:prstGeom prst="ellipse">
              <a:avLst/>
            </a:prstGeom>
            <a:noFill/>
            <a:ln w="38100" cap="flat">
              <a:solidFill>
                <a:srgbClr val="FF0000"/>
              </a:solidFill>
              <a:prstDash val="solid"/>
              <a:round/>
            </a:ln>
            <a:effectLst/>
          </p:spPr>
          <p:txBody>
            <a:bodyPr wrap="square" lIns="45719" tIns="45719" rIns="45719" bIns="45719" numCol="1" anchor="ctr">
              <a:noAutofit/>
            </a:bodyPr>
            <a:lstStyle/>
            <a:p>
              <a:pPr defTabSz="914400">
                <a:defRPr sz="1800">
                  <a:solidFill>
                    <a:srgbClr val="FFFFFF"/>
                  </a:solidFill>
                  <a:latin typeface="Franklin Gothic Book"/>
                  <a:ea typeface="Franklin Gothic Book"/>
                  <a:cs typeface="Franklin Gothic Book"/>
                  <a:sym typeface="Franklin Gothic Book"/>
                </a:defRPr>
              </a:pPr>
              <a:endParaRPr/>
            </a:p>
          </p:txBody>
        </p:sp>
        <p:sp>
          <p:nvSpPr>
            <p:cNvPr id="243" name="Shape 243"/>
            <p:cNvSpPr/>
            <p:nvPr/>
          </p:nvSpPr>
          <p:spPr>
            <a:xfrm>
              <a:off x="5790822" y="1146520"/>
              <a:ext cx="3515090" cy="1378078"/>
            </a:xfrm>
            <a:prstGeom prst="ellipse">
              <a:avLst/>
            </a:prstGeom>
            <a:noFill/>
            <a:ln w="38100" cap="flat">
              <a:solidFill>
                <a:srgbClr val="FF0000"/>
              </a:solidFill>
              <a:prstDash val="solid"/>
              <a:round/>
            </a:ln>
            <a:effectLst/>
          </p:spPr>
          <p:txBody>
            <a:bodyPr wrap="square" lIns="45719" tIns="45719" rIns="45719" bIns="45719" numCol="1" anchor="ctr">
              <a:noAutofit/>
            </a:bodyPr>
            <a:lstStyle/>
            <a:p>
              <a:pPr defTabSz="914400">
                <a:defRPr sz="1800">
                  <a:solidFill>
                    <a:srgbClr val="FFFFFF"/>
                  </a:solidFill>
                  <a:latin typeface="Franklin Gothic Book"/>
                  <a:ea typeface="Franklin Gothic Book"/>
                  <a:cs typeface="Franklin Gothic Book"/>
                  <a:sym typeface="Franklin Gothic Book"/>
                </a:defRPr>
              </a:pPr>
              <a:endParaRPr/>
            </a:p>
          </p:txBody>
        </p:sp>
        <p:pic>
          <p:nvPicPr>
            <p:cNvPr id="244" name="image36.jpg"/>
            <p:cNvPicPr>
              <a:picLocks noChangeAspect="1"/>
            </p:cNvPicPr>
            <p:nvPr/>
          </p:nvPicPr>
          <p:blipFill>
            <a:blip r:embed="rId5">
              <a:extLst/>
            </a:blip>
            <a:stretch>
              <a:fillRect/>
            </a:stretch>
          </p:blipFill>
          <p:spPr>
            <a:xfrm>
              <a:off x="9660440" y="3603090"/>
              <a:ext cx="4508131" cy="7694830"/>
            </a:xfrm>
            <a:prstGeom prst="rect">
              <a:avLst/>
            </a:prstGeom>
            <a:ln w="12700" cap="flat">
              <a:solidFill>
                <a:srgbClr val="F0A22E"/>
              </a:solidFill>
              <a:prstDash val="solid"/>
              <a:miter lim="400000"/>
            </a:ln>
            <a:effectLst/>
          </p:spPr>
        </p:pic>
        <p:sp>
          <p:nvSpPr>
            <p:cNvPr id="245" name="Shape 245"/>
            <p:cNvSpPr/>
            <p:nvPr/>
          </p:nvSpPr>
          <p:spPr>
            <a:xfrm>
              <a:off x="9305911" y="4561751"/>
              <a:ext cx="2463587" cy="1398048"/>
            </a:xfrm>
            <a:prstGeom prst="ellipse">
              <a:avLst/>
            </a:prstGeom>
            <a:noFill/>
            <a:ln w="38100" cap="flat">
              <a:solidFill>
                <a:srgbClr val="FF0000"/>
              </a:solidFill>
              <a:prstDash val="solid"/>
              <a:round/>
            </a:ln>
            <a:effectLst/>
          </p:spPr>
          <p:txBody>
            <a:bodyPr wrap="square" lIns="45719" tIns="45719" rIns="45719" bIns="45719" numCol="1" anchor="ctr">
              <a:noAutofit/>
            </a:bodyPr>
            <a:lstStyle/>
            <a:p>
              <a:pPr defTabSz="914400">
                <a:defRPr sz="1800">
                  <a:solidFill>
                    <a:srgbClr val="FFFFFF"/>
                  </a:solidFill>
                  <a:latin typeface="Franklin Gothic Book"/>
                  <a:ea typeface="Franklin Gothic Book"/>
                  <a:cs typeface="Franklin Gothic Book"/>
                  <a:sym typeface="Franklin Gothic Book"/>
                </a:defRPr>
              </a:pPr>
              <a:endParaRPr/>
            </a:p>
          </p:txBody>
        </p:sp>
        <p:pic>
          <p:nvPicPr>
            <p:cNvPr id="246" name="image37.jpg"/>
            <p:cNvPicPr>
              <a:picLocks noChangeAspect="1"/>
            </p:cNvPicPr>
            <p:nvPr/>
          </p:nvPicPr>
          <p:blipFill>
            <a:blip r:embed="rId6">
              <a:extLst/>
            </a:blip>
            <a:stretch>
              <a:fillRect/>
            </a:stretch>
          </p:blipFill>
          <p:spPr>
            <a:xfrm>
              <a:off x="14168569" y="3603090"/>
              <a:ext cx="4508130" cy="7694833"/>
            </a:xfrm>
            <a:prstGeom prst="rect">
              <a:avLst/>
            </a:prstGeom>
            <a:ln w="12700" cap="flat">
              <a:solidFill>
                <a:srgbClr val="F0A22E"/>
              </a:solidFill>
              <a:prstDash val="solid"/>
              <a:miter lim="400000"/>
            </a:ln>
            <a:effectLst/>
          </p:spPr>
        </p:pic>
        <p:sp>
          <p:nvSpPr>
            <p:cNvPr id="247" name="Shape 247"/>
            <p:cNvSpPr/>
            <p:nvPr/>
          </p:nvSpPr>
          <p:spPr>
            <a:xfrm>
              <a:off x="14746189" y="3872712"/>
              <a:ext cx="3930511" cy="1378078"/>
            </a:xfrm>
            <a:prstGeom prst="ellipse">
              <a:avLst/>
            </a:prstGeom>
            <a:noFill/>
            <a:ln w="38100" cap="flat">
              <a:solidFill>
                <a:srgbClr val="FF0000"/>
              </a:solidFill>
              <a:prstDash val="solid"/>
              <a:round/>
            </a:ln>
            <a:effectLst/>
          </p:spPr>
          <p:txBody>
            <a:bodyPr wrap="square" lIns="45719" tIns="45719" rIns="45719" bIns="45719" numCol="1" anchor="ctr">
              <a:noAutofit/>
            </a:bodyPr>
            <a:lstStyle/>
            <a:p>
              <a:pPr defTabSz="914400">
                <a:defRPr sz="1800">
                  <a:solidFill>
                    <a:srgbClr val="FFFFFF"/>
                  </a:solidFill>
                  <a:latin typeface="Franklin Gothic Book"/>
                  <a:ea typeface="Franklin Gothic Book"/>
                  <a:cs typeface="Franklin Gothic Book"/>
                  <a:sym typeface="Franklin Gothic Book"/>
                </a:defRPr>
              </a:pPr>
              <a:endParaRPr/>
            </a:p>
          </p:txBody>
        </p:sp>
        <p:sp>
          <p:nvSpPr>
            <p:cNvPr id="248" name="Shape 248"/>
            <p:cNvSpPr/>
            <p:nvPr/>
          </p:nvSpPr>
          <p:spPr>
            <a:xfrm>
              <a:off x="10095900" y="2767481"/>
              <a:ext cx="8715676" cy="173624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noAutofit/>
            </a:bodyPr>
            <a:lstStyle/>
            <a:p>
              <a:pPr marL="342900" indent="-342900" algn="l" defTabSz="914400">
                <a:buSzPct val="100000"/>
                <a:buFont typeface="Arial"/>
                <a:buChar char="•"/>
                <a:defRPr sz="2400" b="1">
                  <a:latin typeface="Helvetica"/>
                  <a:ea typeface="Helvetica"/>
                  <a:cs typeface="Helvetica"/>
                  <a:sym typeface="Helvetica"/>
                </a:defRPr>
              </a:pPr>
              <a:r>
                <a:t>What the </a:t>
              </a:r>
              <a:r>
                <a:rPr>
                  <a:solidFill>
                    <a:srgbClr val="FF0000"/>
                  </a:solidFill>
                </a:rPr>
                <a:t>“Cordicom” </a:t>
              </a:r>
              <a:r>
                <a:t>ordered: </a:t>
              </a:r>
            </a:p>
          </p:txBody>
        </p:sp>
        <p:sp>
          <p:nvSpPr>
            <p:cNvPr id="249" name="Shape 249"/>
            <p:cNvSpPr/>
            <p:nvPr/>
          </p:nvSpPr>
          <p:spPr>
            <a:xfrm>
              <a:off x="2109056" y="3147099"/>
              <a:ext cx="7196856" cy="2113677"/>
            </a:xfrm>
            <a:prstGeom prst="line">
              <a:avLst/>
            </a:prstGeom>
            <a:noFill/>
            <a:ln w="31750" cap="flat">
              <a:solidFill>
                <a:srgbClr val="FF0000"/>
              </a:solidFill>
              <a:prstDash val="solid"/>
              <a:round/>
              <a:tailEnd type="triangle" w="med" len="med"/>
            </a:ln>
            <a:effectLst/>
          </p:spPr>
          <p:txBody>
            <a:bodyPr wrap="square" lIns="45719" tIns="45719" rIns="45719" bIns="45719" numCol="1" anchor="t">
              <a:noAutofit/>
            </a:bodyPr>
            <a:lstStyle/>
            <a:p>
              <a:pPr algn="l" defTabSz="914400">
                <a:defRPr sz="1800">
                  <a:latin typeface="Franklin Gothic Book"/>
                  <a:ea typeface="Franklin Gothic Book"/>
                  <a:cs typeface="Franklin Gothic Book"/>
                  <a:sym typeface="Franklin Gothic Book"/>
                </a:defRPr>
              </a:pPr>
              <a:endParaRPr/>
            </a:p>
          </p:txBody>
        </p:sp>
        <p:sp>
          <p:nvSpPr>
            <p:cNvPr id="250" name="Shape 250"/>
            <p:cNvSpPr/>
            <p:nvPr/>
          </p:nvSpPr>
          <p:spPr>
            <a:xfrm>
              <a:off x="8404258" y="2524595"/>
              <a:ext cx="6341932" cy="1794121"/>
            </a:xfrm>
            <a:prstGeom prst="line">
              <a:avLst/>
            </a:prstGeom>
            <a:noFill/>
            <a:ln w="31750" cap="flat">
              <a:solidFill>
                <a:srgbClr val="FF0000"/>
              </a:solidFill>
              <a:prstDash val="solid"/>
              <a:round/>
              <a:tailEnd type="triangle" w="med" len="med"/>
            </a:ln>
            <a:effectLst/>
          </p:spPr>
          <p:txBody>
            <a:bodyPr wrap="square" lIns="45719" tIns="45719" rIns="45719" bIns="45719" numCol="1" anchor="t">
              <a:noAutofit/>
            </a:bodyPr>
            <a:lstStyle/>
            <a:p>
              <a:pPr algn="l" defTabSz="914400">
                <a:defRPr sz="1800">
                  <a:latin typeface="Franklin Gothic Book"/>
                  <a:ea typeface="Franklin Gothic Book"/>
                  <a:cs typeface="Franklin Gothic Book"/>
                  <a:sym typeface="Franklin Gothic Book"/>
                </a:defRPr>
              </a:pPr>
              <a:endParaRPr/>
            </a:p>
          </p:txBody>
        </p:sp>
        <p:sp>
          <p:nvSpPr>
            <p:cNvPr id="251" name="Shape 251"/>
            <p:cNvSpPr/>
            <p:nvPr/>
          </p:nvSpPr>
          <p:spPr>
            <a:xfrm>
              <a:off x="125957" y="539878"/>
              <a:ext cx="18120276" cy="178950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noAutofit/>
            </a:bodyPr>
            <a:lstStyle/>
            <a:p>
              <a:pPr marL="457200" indent="-457200" algn="l" defTabSz="914400">
                <a:buSzPct val="100000"/>
                <a:buFont typeface="Arial"/>
                <a:buChar char="•"/>
                <a:defRPr sz="2400" b="1">
                  <a:latin typeface="Helvetica"/>
                  <a:ea typeface="Helvetica"/>
                  <a:cs typeface="Helvetica"/>
                  <a:sym typeface="Helvetica"/>
                </a:defRPr>
              </a:pPr>
              <a:r>
                <a:t>The original publication:</a:t>
              </a:r>
            </a:p>
            <a:p>
              <a:pPr algn="l" defTabSz="914400">
                <a:defRPr sz="2600" b="1">
                  <a:solidFill>
                    <a:srgbClr val="271E18"/>
                  </a:solidFill>
                  <a:latin typeface="Helvetica"/>
                  <a:ea typeface="Helvetica"/>
                  <a:cs typeface="Helvetica"/>
                  <a:sym typeface="Helvetica"/>
                </a:defRPr>
              </a:pPr>
              <a:r>
                <a:t>	</a:t>
              </a:r>
            </a:p>
          </p:txBody>
        </p:sp>
      </p:grpSp>
      <p:sp>
        <p:nvSpPr>
          <p:cNvPr id="253" name="Shape 253"/>
          <p:cNvSpPr/>
          <p:nvPr/>
        </p:nvSpPr>
        <p:spPr>
          <a:xfrm>
            <a:off x="1246380" y="953770"/>
            <a:ext cx="21891239" cy="9296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defTabSz="914400">
              <a:lnSpc>
                <a:spcPct val="130000"/>
              </a:lnSpc>
              <a:defRPr sz="5500" b="1">
                <a:solidFill>
                  <a:schemeClr val="accent5"/>
                </a:solidFill>
                <a:latin typeface="Helvetica"/>
                <a:ea typeface="Helvetica"/>
                <a:cs typeface="Helvetica"/>
                <a:sym typeface="Helvetica"/>
              </a:defRPr>
            </a:lvl1pPr>
          </a:lstStyle>
          <a:p>
            <a:r>
              <a:t>How government changes reality</a:t>
            </a:r>
          </a:p>
        </p:txBody>
      </p:sp>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1" name="Group 261"/>
          <p:cNvGrpSpPr/>
          <p:nvPr/>
        </p:nvGrpSpPr>
        <p:grpSpPr>
          <a:xfrm>
            <a:off x="2850101" y="2600324"/>
            <a:ext cx="18021419" cy="10128882"/>
            <a:chOff x="907001" y="0"/>
            <a:chExt cx="18021418" cy="10128881"/>
          </a:xfrm>
        </p:grpSpPr>
        <p:pic>
          <p:nvPicPr>
            <p:cNvPr id="255" name="image38.jpeg"/>
            <p:cNvPicPr>
              <a:picLocks noChangeAspect="1"/>
            </p:cNvPicPr>
            <p:nvPr/>
          </p:nvPicPr>
          <p:blipFill>
            <a:blip r:embed="rId3">
              <a:extLst/>
            </a:blip>
            <a:srcRect l="3252" t="54654" r="64813" b="21423"/>
            <a:stretch>
              <a:fillRect/>
            </a:stretch>
          </p:blipFill>
          <p:spPr>
            <a:xfrm>
              <a:off x="907001" y="0"/>
              <a:ext cx="8063032" cy="5436384"/>
            </a:xfrm>
            <a:prstGeom prst="rect">
              <a:avLst/>
            </a:prstGeom>
            <a:ln w="12700" cap="flat">
              <a:noFill/>
              <a:miter lim="400000"/>
            </a:ln>
            <a:effectLst/>
          </p:spPr>
        </p:pic>
        <p:pic>
          <p:nvPicPr>
            <p:cNvPr id="256" name="image38.jpeg"/>
            <p:cNvPicPr>
              <a:picLocks noChangeAspect="1"/>
            </p:cNvPicPr>
            <p:nvPr/>
          </p:nvPicPr>
          <p:blipFill>
            <a:blip r:embed="rId3">
              <a:extLst/>
            </a:blip>
            <a:srcRect l="65491" t="61299" b="21404"/>
            <a:stretch>
              <a:fillRect/>
            </a:stretch>
          </p:blipFill>
          <p:spPr>
            <a:xfrm>
              <a:off x="8970032" y="5018201"/>
              <a:ext cx="9958387" cy="5110680"/>
            </a:xfrm>
            <a:prstGeom prst="rect">
              <a:avLst/>
            </a:prstGeom>
            <a:ln w="12700" cap="flat">
              <a:noFill/>
              <a:miter lim="400000"/>
            </a:ln>
            <a:effectLst/>
          </p:spPr>
        </p:pic>
        <p:sp>
          <p:nvSpPr>
            <p:cNvPr id="257" name="Shape 257"/>
            <p:cNvSpPr/>
            <p:nvPr/>
          </p:nvSpPr>
          <p:spPr>
            <a:xfrm>
              <a:off x="1346200" y="6418273"/>
              <a:ext cx="6164968" cy="283318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35716" tIns="35716" rIns="35716" bIns="35716" numCol="1" anchor="ctr">
              <a:noAutofit/>
            </a:bodyPr>
            <a:lstStyle>
              <a:lvl1pPr algn="l" defTabSz="410750">
                <a:defRPr sz="2000" b="1">
                  <a:latin typeface="Helvetica"/>
                  <a:ea typeface="Helvetica"/>
                  <a:cs typeface="Helvetica"/>
                  <a:sym typeface="Helvetica"/>
                </a:defRPr>
              </a:lvl1pPr>
            </a:lstStyle>
            <a:p>
              <a:r>
                <a:rPr sz="2800" dirty="0"/>
                <a:t> And……</a:t>
              </a:r>
              <a:r>
                <a:rPr sz="2800" dirty="0">
                  <a:solidFill>
                    <a:schemeClr val="accent1"/>
                  </a:solidFill>
                </a:rPr>
                <a:t>. EL UNIVERSO </a:t>
              </a:r>
              <a:r>
                <a:rPr sz="2800" dirty="0"/>
                <a:t>was    punished because didn´t accept to print this piece designed and writen by government officials</a:t>
              </a:r>
            </a:p>
          </p:txBody>
        </p:sp>
        <p:sp>
          <p:nvSpPr>
            <p:cNvPr id="258" name="Shape 258"/>
            <p:cNvSpPr/>
            <p:nvPr/>
          </p:nvSpPr>
          <p:spPr>
            <a:xfrm>
              <a:off x="907001" y="3010920"/>
              <a:ext cx="8063032" cy="2007281"/>
            </a:xfrm>
            <a:prstGeom prst="ellipse">
              <a:avLst/>
            </a:prstGeom>
            <a:noFill/>
            <a:ln w="38100" cap="flat">
              <a:solidFill>
                <a:srgbClr val="FF0000"/>
              </a:solidFill>
              <a:prstDash val="solid"/>
              <a:round/>
            </a:ln>
            <a:effectLst/>
          </p:spPr>
          <p:txBody>
            <a:bodyPr wrap="square" lIns="45719" tIns="45719" rIns="45719" bIns="45719" numCol="1" anchor="ctr">
              <a:noAutofit/>
            </a:bodyPr>
            <a:lstStyle/>
            <a:p>
              <a:pPr defTabSz="914400">
                <a:defRPr sz="1800">
                  <a:solidFill>
                    <a:srgbClr val="FFFFFF"/>
                  </a:solidFill>
                  <a:latin typeface="Franklin Gothic Book"/>
                  <a:ea typeface="Franklin Gothic Book"/>
                  <a:cs typeface="Franklin Gothic Book"/>
                  <a:sym typeface="Franklin Gothic Book"/>
                </a:defRPr>
              </a:pPr>
              <a:endParaRPr/>
            </a:p>
          </p:txBody>
        </p:sp>
        <p:sp>
          <p:nvSpPr>
            <p:cNvPr id="259" name="Shape 259"/>
            <p:cNvSpPr/>
            <p:nvPr/>
          </p:nvSpPr>
          <p:spPr>
            <a:xfrm>
              <a:off x="9471850" y="7246426"/>
              <a:ext cx="9200038" cy="2882455"/>
            </a:xfrm>
            <a:prstGeom prst="ellipse">
              <a:avLst/>
            </a:prstGeom>
            <a:noFill/>
            <a:ln w="38100" cap="flat">
              <a:solidFill>
                <a:srgbClr val="FF0000"/>
              </a:solidFill>
              <a:prstDash val="solid"/>
              <a:round/>
            </a:ln>
            <a:effectLst/>
          </p:spPr>
          <p:txBody>
            <a:bodyPr wrap="square" lIns="45719" tIns="45719" rIns="45719" bIns="45719" numCol="1" anchor="ctr">
              <a:noAutofit/>
            </a:bodyPr>
            <a:lstStyle/>
            <a:p>
              <a:pPr defTabSz="914400">
                <a:defRPr sz="1800">
                  <a:solidFill>
                    <a:srgbClr val="FFFFFF"/>
                  </a:solidFill>
                  <a:latin typeface="Franklin Gothic Book"/>
                  <a:ea typeface="Franklin Gothic Book"/>
                  <a:cs typeface="Franklin Gothic Book"/>
                  <a:sym typeface="Franklin Gothic Book"/>
                </a:defRPr>
              </a:pPr>
              <a:endParaRPr/>
            </a:p>
          </p:txBody>
        </p:sp>
        <p:sp>
          <p:nvSpPr>
            <p:cNvPr id="260" name="Shape 260"/>
            <p:cNvSpPr/>
            <p:nvPr/>
          </p:nvSpPr>
          <p:spPr>
            <a:xfrm>
              <a:off x="8358044" y="4641836"/>
              <a:ext cx="2117449" cy="2927284"/>
            </a:xfrm>
            <a:prstGeom prst="line">
              <a:avLst/>
            </a:prstGeom>
            <a:noFill/>
            <a:ln w="47625" cap="flat">
              <a:solidFill>
                <a:srgbClr val="FF0000"/>
              </a:solidFill>
              <a:prstDash val="solid"/>
              <a:round/>
              <a:tailEnd type="triangle" w="med" len="med"/>
            </a:ln>
            <a:effectLst/>
          </p:spPr>
          <p:txBody>
            <a:bodyPr wrap="square" lIns="45719" tIns="45719" rIns="45719" bIns="45719" numCol="1" anchor="t">
              <a:noAutofit/>
            </a:bodyPr>
            <a:lstStyle/>
            <a:p>
              <a:pPr algn="l" defTabSz="914400">
                <a:defRPr sz="1800">
                  <a:latin typeface="Franklin Gothic Book"/>
                  <a:ea typeface="Franklin Gothic Book"/>
                  <a:cs typeface="Franklin Gothic Book"/>
                  <a:sym typeface="Franklin Gothic Book"/>
                </a:defRPr>
              </a:pPr>
              <a:endParaRPr/>
            </a:p>
          </p:txBody>
        </p:sp>
      </p:grpSp>
      <p:sp>
        <p:nvSpPr>
          <p:cNvPr id="262" name="Shape 262"/>
          <p:cNvSpPr/>
          <p:nvPr/>
        </p:nvSpPr>
        <p:spPr>
          <a:xfrm>
            <a:off x="5064913" y="953770"/>
            <a:ext cx="14254173" cy="17678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defTabSz="914400">
              <a:defRPr sz="5500" b="1">
                <a:solidFill>
                  <a:srgbClr val="FF0000"/>
                </a:solidFill>
                <a:latin typeface="Helvetica"/>
                <a:ea typeface="Helvetica"/>
                <a:cs typeface="Helvetica"/>
                <a:sym typeface="Helvetica"/>
              </a:defRPr>
            </a:pPr>
            <a:r>
              <a:rPr dirty="0">
                <a:solidFill>
                  <a:schemeClr val="accent5"/>
                </a:solidFill>
              </a:rPr>
              <a:t>Headlines</a:t>
            </a:r>
            <a:r>
              <a:rPr dirty="0"/>
              <a:t> </a:t>
            </a:r>
            <a:r>
              <a:rPr lang="es-ES_tradnl" dirty="0" smtClean="0">
                <a:solidFill>
                  <a:schemeClr val="tx1"/>
                </a:solidFill>
              </a:rPr>
              <a:t>are</a:t>
            </a:r>
            <a:r>
              <a:rPr lang="es-ES_tradnl" dirty="0" smtClean="0"/>
              <a:t> </a:t>
            </a:r>
            <a:r>
              <a:rPr dirty="0" smtClean="0">
                <a:solidFill>
                  <a:srgbClr val="000000"/>
                </a:solidFill>
              </a:rPr>
              <a:t>REQUIRED </a:t>
            </a:r>
            <a:r>
              <a:rPr dirty="0">
                <a:solidFill>
                  <a:srgbClr val="000000"/>
                </a:solidFill>
              </a:rPr>
              <a:t>to be modified based on governments </a:t>
            </a:r>
            <a:r>
              <a:rPr dirty="0">
                <a:solidFill>
                  <a:schemeClr val="accent5"/>
                </a:solidFill>
              </a:rPr>
              <a:t>point of view</a:t>
            </a:r>
            <a:r>
              <a:rPr dirty="0">
                <a:solidFill>
                  <a:srgbClr val="000000"/>
                </a:solidFill>
              </a:rPr>
              <a:t>:</a:t>
            </a:r>
          </a:p>
        </p:txBody>
      </p:sp>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8" name="Group 268"/>
          <p:cNvGrpSpPr/>
          <p:nvPr/>
        </p:nvGrpSpPr>
        <p:grpSpPr>
          <a:xfrm>
            <a:off x="6287915" y="2346129"/>
            <a:ext cx="11808170" cy="10293742"/>
            <a:chOff x="0" y="0"/>
            <a:chExt cx="11808169" cy="10293740"/>
          </a:xfrm>
        </p:grpSpPr>
        <p:pic>
          <p:nvPicPr>
            <p:cNvPr id="264" name="image39.jpg"/>
            <p:cNvPicPr>
              <a:picLocks noChangeAspect="1"/>
            </p:cNvPicPr>
            <p:nvPr/>
          </p:nvPicPr>
          <p:blipFill>
            <a:blip r:embed="rId3">
              <a:extLst/>
            </a:blip>
            <a:stretch>
              <a:fillRect/>
            </a:stretch>
          </p:blipFill>
          <p:spPr>
            <a:xfrm>
              <a:off x="0" y="0"/>
              <a:ext cx="11808170" cy="10293741"/>
            </a:xfrm>
            <a:prstGeom prst="rect">
              <a:avLst/>
            </a:prstGeom>
            <a:ln w="9525" cap="flat">
              <a:solidFill>
                <a:srgbClr val="000000"/>
              </a:solidFill>
              <a:prstDash val="solid"/>
              <a:round/>
            </a:ln>
            <a:effectLst/>
          </p:spPr>
        </p:pic>
        <p:sp>
          <p:nvSpPr>
            <p:cNvPr id="265" name="Shape 265"/>
            <p:cNvSpPr/>
            <p:nvPr/>
          </p:nvSpPr>
          <p:spPr>
            <a:xfrm>
              <a:off x="5781612" y="1359186"/>
              <a:ext cx="2135699" cy="2495223"/>
            </a:xfrm>
            <a:prstGeom prst="ellipse">
              <a:avLst/>
            </a:prstGeom>
            <a:noFill/>
            <a:ln w="38100" cap="flat">
              <a:solidFill>
                <a:srgbClr val="0070C0"/>
              </a:solidFill>
              <a:prstDash val="solid"/>
              <a:round/>
            </a:ln>
            <a:effectLst/>
          </p:spPr>
          <p:txBody>
            <a:bodyPr wrap="square" lIns="45719" tIns="45719" rIns="45719" bIns="45719" numCol="1" anchor="ctr">
              <a:noAutofit/>
            </a:bodyPr>
            <a:lstStyle/>
            <a:p>
              <a:pPr defTabSz="914400">
                <a:defRPr sz="1800">
                  <a:solidFill>
                    <a:srgbClr val="FFFFFF"/>
                  </a:solidFill>
                  <a:latin typeface="Franklin Gothic Book"/>
                  <a:ea typeface="Franklin Gothic Book"/>
                  <a:cs typeface="Franklin Gothic Book"/>
                  <a:sym typeface="Franklin Gothic Book"/>
                </a:defRPr>
              </a:pPr>
              <a:endParaRPr/>
            </a:p>
          </p:txBody>
        </p:sp>
        <p:sp>
          <p:nvSpPr>
            <p:cNvPr id="266" name="Shape 266"/>
            <p:cNvSpPr/>
            <p:nvPr/>
          </p:nvSpPr>
          <p:spPr>
            <a:xfrm>
              <a:off x="0" y="1359186"/>
              <a:ext cx="2135699" cy="2495223"/>
            </a:xfrm>
            <a:prstGeom prst="ellipse">
              <a:avLst/>
            </a:prstGeom>
            <a:noFill/>
            <a:ln w="38100" cap="flat">
              <a:solidFill>
                <a:srgbClr val="0070C0"/>
              </a:solidFill>
              <a:prstDash val="solid"/>
              <a:round/>
            </a:ln>
            <a:effectLst/>
          </p:spPr>
          <p:txBody>
            <a:bodyPr wrap="square" lIns="45719" tIns="45719" rIns="45719" bIns="45719" numCol="1" anchor="ctr">
              <a:noAutofit/>
            </a:bodyPr>
            <a:lstStyle/>
            <a:p>
              <a:pPr defTabSz="914400">
                <a:defRPr sz="1800">
                  <a:solidFill>
                    <a:srgbClr val="FFFFFF"/>
                  </a:solidFill>
                  <a:latin typeface="Franklin Gothic Book"/>
                  <a:ea typeface="Franklin Gothic Book"/>
                  <a:cs typeface="Franklin Gothic Book"/>
                  <a:sym typeface="Franklin Gothic Book"/>
                </a:defRPr>
              </a:pPr>
              <a:endParaRPr/>
            </a:p>
          </p:txBody>
        </p:sp>
        <p:sp>
          <p:nvSpPr>
            <p:cNvPr id="267" name="Shape 267"/>
            <p:cNvSpPr/>
            <p:nvPr/>
          </p:nvSpPr>
          <p:spPr>
            <a:xfrm>
              <a:off x="2135698" y="2272072"/>
              <a:ext cx="3645915" cy="30430"/>
            </a:xfrm>
            <a:prstGeom prst="line">
              <a:avLst/>
            </a:prstGeom>
            <a:noFill/>
            <a:ln w="28575" cap="flat">
              <a:solidFill>
                <a:srgbClr val="0070C0"/>
              </a:solidFill>
              <a:prstDash val="solid"/>
              <a:round/>
              <a:tailEnd type="triangle" w="med" len="med"/>
            </a:ln>
            <a:effectLst/>
          </p:spPr>
          <p:txBody>
            <a:bodyPr wrap="square" lIns="45719" tIns="45719" rIns="45719" bIns="45719" numCol="1" anchor="t">
              <a:noAutofit/>
            </a:bodyPr>
            <a:lstStyle/>
            <a:p>
              <a:pPr algn="l" defTabSz="914400">
                <a:defRPr sz="1800">
                  <a:latin typeface="Franklin Gothic Book"/>
                  <a:ea typeface="Franklin Gothic Book"/>
                  <a:cs typeface="Franklin Gothic Book"/>
                  <a:sym typeface="Franklin Gothic Book"/>
                </a:defRPr>
              </a:pPr>
              <a:endParaRPr/>
            </a:p>
          </p:txBody>
        </p:sp>
      </p:grpSp>
      <p:sp>
        <p:nvSpPr>
          <p:cNvPr id="269" name="Shape 269"/>
          <p:cNvSpPr/>
          <p:nvPr/>
        </p:nvSpPr>
        <p:spPr>
          <a:xfrm>
            <a:off x="1246380" y="953770"/>
            <a:ext cx="21891239" cy="9296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defTabSz="914400">
              <a:lnSpc>
                <a:spcPct val="130000"/>
              </a:lnSpc>
              <a:defRPr sz="5500" b="1">
                <a:solidFill>
                  <a:schemeClr val="accent5"/>
                </a:solidFill>
                <a:latin typeface="Helvetica"/>
                <a:ea typeface="Helvetica"/>
                <a:cs typeface="Helvetica"/>
                <a:sym typeface="Helvetica"/>
              </a:defRPr>
            </a:pPr>
            <a:r>
              <a:t>Expreso,</a:t>
            </a:r>
            <a:r>
              <a:rPr>
                <a:solidFill>
                  <a:srgbClr val="000000"/>
                </a:solidFill>
              </a:rPr>
              <a:t> forced to talk like Correa</a:t>
            </a:r>
          </a:p>
        </p:txBody>
      </p:sp>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5" name="Group 275"/>
          <p:cNvGrpSpPr/>
          <p:nvPr/>
        </p:nvGrpSpPr>
        <p:grpSpPr>
          <a:xfrm>
            <a:off x="5400645" y="3029986"/>
            <a:ext cx="13582710" cy="8805603"/>
            <a:chOff x="0" y="0"/>
            <a:chExt cx="13582709" cy="8805601"/>
          </a:xfrm>
        </p:grpSpPr>
        <p:pic>
          <p:nvPicPr>
            <p:cNvPr id="271" name="image40.tif"/>
            <p:cNvPicPr>
              <a:picLocks noChangeAspect="1"/>
            </p:cNvPicPr>
            <p:nvPr/>
          </p:nvPicPr>
          <p:blipFill>
            <a:blip r:embed="rId3">
              <a:extLst/>
            </a:blip>
            <a:stretch>
              <a:fillRect/>
            </a:stretch>
          </p:blipFill>
          <p:spPr>
            <a:xfrm>
              <a:off x="0" y="0"/>
              <a:ext cx="13582708" cy="8805602"/>
            </a:xfrm>
            <a:prstGeom prst="rect">
              <a:avLst/>
            </a:prstGeom>
            <a:ln w="9525" cap="flat">
              <a:solidFill>
                <a:srgbClr val="000000"/>
              </a:solidFill>
              <a:prstDash val="solid"/>
              <a:round/>
            </a:ln>
            <a:effectLst/>
          </p:spPr>
        </p:pic>
        <p:sp>
          <p:nvSpPr>
            <p:cNvPr id="272" name="Shape 272"/>
            <p:cNvSpPr/>
            <p:nvPr/>
          </p:nvSpPr>
          <p:spPr>
            <a:xfrm>
              <a:off x="6524174" y="3755216"/>
              <a:ext cx="2892820" cy="458619"/>
            </a:xfrm>
            <a:prstGeom prst="line">
              <a:avLst/>
            </a:prstGeom>
            <a:noFill/>
            <a:ln w="44450" cap="flat">
              <a:solidFill>
                <a:srgbClr val="FF0000"/>
              </a:solidFill>
              <a:prstDash val="solid"/>
              <a:round/>
              <a:tailEnd type="triangle" w="med" len="med"/>
            </a:ln>
            <a:effectLst/>
          </p:spPr>
          <p:txBody>
            <a:bodyPr wrap="square" lIns="45719" tIns="45719" rIns="45719" bIns="45719" numCol="1" anchor="t">
              <a:noAutofit/>
            </a:bodyPr>
            <a:lstStyle/>
            <a:p>
              <a:pPr algn="l" defTabSz="914400">
                <a:defRPr sz="1800">
                  <a:latin typeface="Franklin Gothic Book"/>
                  <a:ea typeface="Franklin Gothic Book"/>
                  <a:cs typeface="Franklin Gothic Book"/>
                  <a:sym typeface="Franklin Gothic Book"/>
                </a:defRPr>
              </a:pPr>
              <a:endParaRPr/>
            </a:p>
          </p:txBody>
        </p:sp>
        <p:sp>
          <p:nvSpPr>
            <p:cNvPr id="273" name="Shape 273"/>
            <p:cNvSpPr/>
            <p:nvPr/>
          </p:nvSpPr>
          <p:spPr>
            <a:xfrm>
              <a:off x="2220222" y="2026580"/>
              <a:ext cx="4744932" cy="2187255"/>
            </a:xfrm>
            <a:prstGeom prst="ellipse">
              <a:avLst/>
            </a:prstGeom>
            <a:noFill/>
            <a:ln w="38100" cap="flat">
              <a:solidFill>
                <a:srgbClr val="FF0000"/>
              </a:solidFill>
              <a:prstDash val="solid"/>
              <a:round/>
            </a:ln>
            <a:effectLst/>
          </p:spPr>
          <p:txBody>
            <a:bodyPr wrap="square" lIns="45719" tIns="45719" rIns="45719" bIns="45719" numCol="1" anchor="ctr">
              <a:noAutofit/>
            </a:bodyPr>
            <a:lstStyle/>
            <a:p>
              <a:pPr defTabSz="914400">
                <a:defRPr sz="1800">
                  <a:solidFill>
                    <a:srgbClr val="FFFFFF"/>
                  </a:solidFill>
                  <a:latin typeface="Franklin Gothic Book"/>
                  <a:ea typeface="Franklin Gothic Book"/>
                  <a:cs typeface="Franklin Gothic Book"/>
                  <a:sym typeface="Franklin Gothic Book"/>
                </a:defRPr>
              </a:pPr>
              <a:endParaRPr/>
            </a:p>
          </p:txBody>
        </p:sp>
        <p:sp>
          <p:nvSpPr>
            <p:cNvPr id="274" name="Shape 274"/>
            <p:cNvSpPr/>
            <p:nvPr/>
          </p:nvSpPr>
          <p:spPr>
            <a:xfrm>
              <a:off x="9416993" y="2608672"/>
              <a:ext cx="4165716" cy="2910461"/>
            </a:xfrm>
            <a:prstGeom prst="ellipse">
              <a:avLst/>
            </a:prstGeom>
            <a:noFill/>
            <a:ln w="38100" cap="flat">
              <a:solidFill>
                <a:srgbClr val="FF0000"/>
              </a:solidFill>
              <a:prstDash val="solid"/>
              <a:round/>
            </a:ln>
            <a:effectLst/>
          </p:spPr>
          <p:txBody>
            <a:bodyPr wrap="square" lIns="45719" tIns="45719" rIns="45719" bIns="45719" numCol="1" anchor="ctr">
              <a:noAutofit/>
            </a:bodyPr>
            <a:lstStyle/>
            <a:p>
              <a:pPr defTabSz="914400">
                <a:defRPr sz="1800">
                  <a:solidFill>
                    <a:srgbClr val="FFFFFF"/>
                  </a:solidFill>
                  <a:latin typeface="Franklin Gothic Book"/>
                  <a:ea typeface="Franklin Gothic Book"/>
                  <a:cs typeface="Franklin Gothic Book"/>
                  <a:sym typeface="Franklin Gothic Book"/>
                </a:defRPr>
              </a:pPr>
              <a:endParaRPr/>
            </a:p>
          </p:txBody>
        </p:sp>
      </p:grpSp>
      <p:sp>
        <p:nvSpPr>
          <p:cNvPr id="276" name="Shape 276"/>
          <p:cNvSpPr/>
          <p:nvPr/>
        </p:nvSpPr>
        <p:spPr>
          <a:xfrm>
            <a:off x="1246380" y="953770"/>
            <a:ext cx="21891239" cy="9296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defTabSz="914400">
              <a:lnSpc>
                <a:spcPct val="130000"/>
              </a:lnSpc>
              <a:defRPr sz="5500" b="1">
                <a:solidFill>
                  <a:schemeClr val="accent5"/>
                </a:solidFill>
                <a:latin typeface="Helvetica"/>
                <a:ea typeface="Helvetica"/>
                <a:cs typeface="Helvetica"/>
                <a:sym typeface="Helvetica"/>
              </a:defRPr>
            </a:pPr>
            <a:r>
              <a:t>La Hora, </a:t>
            </a:r>
            <a:r>
              <a:rPr>
                <a:solidFill>
                  <a:srgbClr val="000000"/>
                </a:solidFill>
              </a:rPr>
              <a:t>forced to print oficial propaganda as news.</a:t>
            </a:r>
          </a:p>
        </p:txBody>
      </p:sp>
    </p:spTree>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 name="Shape 282"/>
          <p:cNvSpPr/>
          <p:nvPr/>
        </p:nvSpPr>
        <p:spPr>
          <a:xfrm>
            <a:off x="1183639" y="567343"/>
            <a:ext cx="6671238" cy="128958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l" defTabSz="914400">
              <a:defRPr sz="3500" b="1">
                <a:solidFill>
                  <a:schemeClr val="accent5"/>
                </a:solidFill>
                <a:latin typeface="Helvetica"/>
                <a:ea typeface="Helvetica"/>
                <a:cs typeface="Helvetica"/>
                <a:sym typeface="Helvetica"/>
              </a:defRPr>
            </a:pPr>
            <a:r>
              <a:rPr sz="3200" dirty="0"/>
              <a:t>In Conclusion:</a:t>
            </a:r>
          </a:p>
          <a:p>
            <a:pPr marL="390769" indent="-390769" algn="l" defTabSz="914400">
              <a:buSzPct val="75000"/>
              <a:buChar char="•"/>
              <a:defRPr sz="3500" b="1">
                <a:latin typeface="Helvetica"/>
                <a:ea typeface="Helvetica"/>
                <a:cs typeface="Helvetica"/>
                <a:sym typeface="Helvetica"/>
              </a:defRPr>
            </a:pPr>
            <a:endParaRPr sz="3200" dirty="0"/>
          </a:p>
          <a:p>
            <a:pPr algn="l" defTabSz="914400">
              <a:defRPr sz="3500" b="1">
                <a:latin typeface="Helvetica"/>
                <a:ea typeface="Helvetica"/>
                <a:cs typeface="Helvetica"/>
                <a:sym typeface="Helvetica"/>
              </a:defRPr>
            </a:pPr>
            <a:r>
              <a:rPr sz="3200" dirty="0"/>
              <a:t>THE COMMUNICATION LAW</a:t>
            </a:r>
          </a:p>
          <a:p>
            <a:pPr marL="390769" indent="-390769" algn="l" defTabSz="914400">
              <a:buSzPct val="75000"/>
              <a:buChar char="•"/>
              <a:defRPr sz="3500" b="1">
                <a:latin typeface="Helvetica"/>
                <a:ea typeface="Helvetica"/>
                <a:cs typeface="Helvetica"/>
                <a:sym typeface="Helvetica"/>
              </a:defRPr>
            </a:pPr>
            <a:endParaRPr sz="3200" dirty="0"/>
          </a:p>
          <a:p>
            <a:pPr marL="390769" indent="-390769" algn="l" defTabSz="914400">
              <a:buSzPct val="75000"/>
              <a:buChar char="•"/>
              <a:defRPr sz="3500" b="1">
                <a:latin typeface="Helvetica"/>
                <a:ea typeface="Helvetica"/>
                <a:cs typeface="Helvetica"/>
                <a:sym typeface="Helvetica"/>
              </a:defRPr>
            </a:pPr>
            <a:r>
              <a:rPr sz="3200" dirty="0">
                <a:solidFill>
                  <a:schemeClr val="accent5"/>
                </a:solidFill>
              </a:rPr>
              <a:t>Promotes </a:t>
            </a:r>
            <a:r>
              <a:rPr sz="3200" dirty="0"/>
              <a:t>the media monopoly from the government;</a:t>
            </a:r>
          </a:p>
          <a:p>
            <a:pPr algn="l" defTabSz="914400">
              <a:defRPr sz="3500" b="1">
                <a:latin typeface="Helvetica"/>
                <a:ea typeface="Helvetica"/>
                <a:cs typeface="Helvetica"/>
                <a:sym typeface="Helvetica"/>
              </a:defRPr>
            </a:pPr>
            <a:endParaRPr sz="3200" dirty="0">
              <a:solidFill>
                <a:schemeClr val="accent5"/>
              </a:solidFill>
            </a:endParaRPr>
          </a:p>
          <a:p>
            <a:pPr marL="390769" indent="-390769" algn="l" defTabSz="914400">
              <a:buSzPct val="75000"/>
              <a:buChar char="•"/>
              <a:defRPr sz="3500" b="1">
                <a:latin typeface="Helvetica"/>
                <a:ea typeface="Helvetica"/>
                <a:cs typeface="Helvetica"/>
                <a:sym typeface="Helvetica"/>
              </a:defRPr>
            </a:pPr>
            <a:r>
              <a:rPr sz="3200" dirty="0"/>
              <a:t>IS</a:t>
            </a:r>
            <a:r>
              <a:rPr sz="3200" dirty="0">
                <a:solidFill>
                  <a:schemeClr val="accent5"/>
                </a:solidFill>
              </a:rPr>
              <a:t> </a:t>
            </a:r>
            <a:r>
              <a:rPr sz="3200" dirty="0" smtClean="0">
                <a:solidFill>
                  <a:schemeClr val="accent5"/>
                </a:solidFill>
              </a:rPr>
              <a:t>regressive</a:t>
            </a:r>
            <a:r>
              <a:rPr lang="es-ES_tradnl" sz="3200" dirty="0" smtClean="0">
                <a:solidFill>
                  <a:schemeClr val="accent5"/>
                </a:solidFill>
              </a:rPr>
              <a:t>, </a:t>
            </a:r>
            <a:r>
              <a:rPr sz="3200" dirty="0" smtClean="0">
                <a:solidFill>
                  <a:schemeClr val="accent5"/>
                </a:solidFill>
              </a:rPr>
              <a:t> </a:t>
            </a:r>
            <a:r>
              <a:rPr sz="3200" dirty="0">
                <a:solidFill>
                  <a:schemeClr val="accent5"/>
                </a:solidFill>
              </a:rPr>
              <a:t>discriminatory</a:t>
            </a:r>
            <a:r>
              <a:rPr sz="3200" dirty="0" smtClean="0">
                <a:solidFill>
                  <a:schemeClr val="accent5"/>
                </a:solidFill>
              </a:rPr>
              <a:t>; </a:t>
            </a:r>
            <a:r>
              <a:rPr sz="3200" dirty="0">
                <a:solidFill>
                  <a:schemeClr val="accent5"/>
                </a:solidFill>
              </a:rPr>
              <a:t>repressive</a:t>
            </a:r>
            <a:r>
              <a:rPr sz="3200" dirty="0" smtClean="0">
                <a:solidFill>
                  <a:schemeClr val="accent5"/>
                </a:solidFill>
              </a:rPr>
              <a:t>;</a:t>
            </a:r>
            <a:endParaRPr lang="es-ES_tradnl" sz="3200" dirty="0" smtClean="0">
              <a:solidFill>
                <a:schemeClr val="accent5"/>
              </a:solidFill>
            </a:endParaRPr>
          </a:p>
          <a:p>
            <a:pPr marL="390769" indent="-390769" algn="l" defTabSz="914400">
              <a:buSzPct val="75000"/>
              <a:buChar char="•"/>
              <a:defRPr sz="3500" b="1">
                <a:latin typeface="Helvetica"/>
                <a:ea typeface="Helvetica"/>
                <a:cs typeface="Helvetica"/>
                <a:sym typeface="Helvetica"/>
              </a:defRPr>
            </a:pPr>
            <a:endParaRPr lang="en-US" sz="3200" dirty="0"/>
          </a:p>
          <a:p>
            <a:pPr marL="390769" indent="-390769" algn="l" defTabSz="914400">
              <a:buSzPct val="75000"/>
              <a:buChar char="•"/>
              <a:defRPr sz="3500" b="1">
                <a:latin typeface="Helvetica"/>
                <a:ea typeface="Helvetica"/>
                <a:cs typeface="Helvetica"/>
                <a:sym typeface="Helvetica"/>
              </a:defRPr>
            </a:pPr>
            <a:r>
              <a:rPr lang="en-US" sz="3200" dirty="0">
                <a:solidFill>
                  <a:schemeClr val="accent5"/>
                </a:solidFill>
              </a:rPr>
              <a:t>CENSORS</a:t>
            </a:r>
            <a:r>
              <a:rPr lang="en-US" sz="3200" dirty="0"/>
              <a:t>, encourages self-censorship for journalists and media outlets in general. </a:t>
            </a:r>
            <a:br>
              <a:rPr lang="en-US" sz="3200" dirty="0"/>
            </a:br>
            <a:endParaRPr lang="en-US" sz="3200" dirty="0"/>
          </a:p>
          <a:p>
            <a:pPr marL="390769" indent="-390769" algn="l" defTabSz="914400">
              <a:buSzPct val="75000"/>
              <a:buChar char="•"/>
              <a:defRPr sz="3500" b="1">
                <a:latin typeface="Helvetica"/>
                <a:ea typeface="Helvetica"/>
                <a:cs typeface="Helvetica"/>
                <a:sym typeface="Helvetica"/>
              </a:defRPr>
            </a:pPr>
            <a:r>
              <a:rPr lang="en-US" sz="3200" dirty="0">
                <a:solidFill>
                  <a:schemeClr val="accent5"/>
                </a:solidFill>
              </a:rPr>
              <a:t>ELIMINATES</a:t>
            </a:r>
            <a:r>
              <a:rPr lang="en-US" sz="3200" dirty="0"/>
              <a:t> investigative journalism.</a:t>
            </a:r>
            <a:br>
              <a:rPr lang="en-US" sz="3200" dirty="0"/>
            </a:br>
            <a:endParaRPr lang="en-US" sz="3200" dirty="0"/>
          </a:p>
          <a:p>
            <a:pPr marL="390769" indent="-390769" algn="l" defTabSz="914400">
              <a:buSzPct val="75000"/>
              <a:buChar char="•"/>
              <a:defRPr sz="3500" b="1">
                <a:latin typeface="Helvetica"/>
                <a:ea typeface="Helvetica"/>
                <a:cs typeface="Helvetica"/>
                <a:sym typeface="Helvetica"/>
              </a:defRPr>
            </a:pPr>
            <a:r>
              <a:rPr lang="en-US" sz="3200" dirty="0">
                <a:solidFill>
                  <a:schemeClr val="accent5"/>
                </a:solidFill>
              </a:rPr>
              <a:t>IMPOSES</a:t>
            </a:r>
            <a:r>
              <a:rPr lang="en-US" sz="3200" dirty="0"/>
              <a:t> one and </a:t>
            </a:r>
            <a:r>
              <a:rPr lang="en-US" sz="3200" dirty="0">
                <a:solidFill>
                  <a:schemeClr val="accent5"/>
                </a:solidFill>
              </a:rPr>
              <a:t>ONLY</a:t>
            </a:r>
            <a:r>
              <a:rPr lang="en-US" sz="3200" dirty="0"/>
              <a:t> truth: the official speech.</a:t>
            </a:r>
            <a:br>
              <a:rPr lang="en-US" sz="3200" dirty="0"/>
            </a:br>
            <a:endParaRPr lang="en-US" sz="3200" dirty="0"/>
          </a:p>
          <a:p>
            <a:pPr marL="390769" indent="-390769" algn="l" defTabSz="914400">
              <a:buSzPct val="75000"/>
              <a:buChar char="•"/>
              <a:defRPr sz="3500" b="1">
                <a:latin typeface="Helvetica"/>
                <a:ea typeface="Helvetica"/>
                <a:cs typeface="Helvetica"/>
                <a:sym typeface="Helvetica"/>
              </a:defRPr>
            </a:pPr>
            <a:r>
              <a:rPr lang="en-US" sz="3200" dirty="0">
                <a:solidFill>
                  <a:schemeClr val="accent5"/>
                </a:solidFill>
              </a:rPr>
              <a:t>SILENCES</a:t>
            </a:r>
            <a:r>
              <a:rPr lang="en-US" sz="3200" dirty="0"/>
              <a:t> the critics and buries the corruption allegations. </a:t>
            </a:r>
          </a:p>
          <a:p>
            <a:pPr algn="l" defTabSz="914400">
              <a:buSzPct val="75000"/>
              <a:defRPr sz="3500" b="1">
                <a:latin typeface="Helvetica"/>
                <a:ea typeface="Helvetica"/>
                <a:cs typeface="Helvetica"/>
                <a:sym typeface="Helvetica"/>
              </a:defRPr>
            </a:pPr>
            <a:endParaRPr sz="3200" dirty="0">
              <a:solidFill>
                <a:schemeClr val="accent5"/>
              </a:solidFill>
            </a:endParaRPr>
          </a:p>
          <a:p>
            <a:pPr marL="390769" indent="-390769" algn="l" defTabSz="914400">
              <a:buSzPct val="75000"/>
              <a:buChar char="•"/>
              <a:defRPr sz="3500" b="1">
                <a:latin typeface="Helvetica"/>
                <a:ea typeface="Helvetica"/>
                <a:cs typeface="Helvetica"/>
                <a:sym typeface="Helvetica"/>
              </a:defRPr>
            </a:pPr>
            <a:r>
              <a:rPr sz="4400" dirty="0">
                <a:solidFill>
                  <a:schemeClr val="accent5"/>
                </a:solidFill>
              </a:rPr>
              <a:t> Violates </a:t>
            </a:r>
            <a:r>
              <a:rPr sz="4400" dirty="0"/>
              <a:t>democracy</a:t>
            </a:r>
          </a:p>
        </p:txBody>
      </p:sp>
      <p:pic>
        <p:nvPicPr>
          <p:cNvPr id="283" name="pasted-image.png"/>
          <p:cNvPicPr>
            <a:picLocks noChangeAspect="1"/>
          </p:cNvPicPr>
          <p:nvPr/>
        </p:nvPicPr>
        <p:blipFill>
          <a:blip r:embed="rId2">
            <a:extLst/>
          </a:blip>
          <a:srcRect l="20565" t="10124" r="10240" b="10124"/>
          <a:stretch>
            <a:fillRect/>
          </a:stretch>
        </p:blipFill>
        <p:spPr>
          <a:xfrm>
            <a:off x="8596988" y="1177465"/>
            <a:ext cx="14782494" cy="11355759"/>
          </a:xfrm>
          <a:prstGeom prst="rect">
            <a:avLst/>
          </a:prstGeom>
          <a:ln w="12700">
            <a:miter lim="400000"/>
          </a:ln>
        </p:spPr>
      </p:pic>
    </p:spTree>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ditado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13301" t="-345" r="13204" b="345"/>
          <a:stretch/>
        </p:blipFill>
        <p:spPr>
          <a:xfrm>
            <a:off x="3580660" y="1"/>
            <a:ext cx="17051100" cy="13050174"/>
          </a:xfrm>
          <a:prstGeom prst="rect">
            <a:avLst/>
          </a:prstGeom>
        </p:spPr>
      </p:pic>
      <p:pic>
        <p:nvPicPr>
          <p:cNvPr id="8" name="Picture 7"/>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19219471" y="13395778"/>
            <a:ext cx="2116530" cy="288208"/>
          </a:xfrm>
          <a:prstGeom prst="rect">
            <a:avLst/>
          </a:prstGeom>
        </p:spPr>
      </p:pic>
    </p:spTree>
    <p:extLst>
      <p:ext uri="{BB962C8B-B14F-4D97-AF65-F5344CB8AC3E}">
        <p14:creationId xmlns:p14="http://schemas.microsoft.com/office/powerpoint/2010/main" val="42136535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Shape 285"/>
          <p:cNvSpPr/>
          <p:nvPr/>
        </p:nvSpPr>
        <p:spPr>
          <a:xfrm>
            <a:off x="21706988" y="13071684"/>
            <a:ext cx="2188550" cy="3073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lgn="l" defTabSz="914400">
              <a:defRPr sz="1400">
                <a:solidFill>
                  <a:srgbClr val="FF0000"/>
                </a:solidFill>
                <a:latin typeface="Franklin Gothic Book"/>
                <a:ea typeface="Franklin Gothic Book"/>
                <a:cs typeface="Franklin Gothic Book"/>
                <a:sym typeface="Franklin Gothic Book"/>
              </a:defRPr>
            </a:pPr>
            <a:r>
              <a:t> </a:t>
            </a:r>
            <a:r>
              <a:rPr i="1"/>
              <a:t>Source:  </a:t>
            </a:r>
            <a:r>
              <a:rPr b="1" i="1">
                <a:solidFill>
                  <a:srgbClr val="000000"/>
                </a:solidFill>
                <a:latin typeface="Helvetica"/>
                <a:ea typeface="Helvetica"/>
                <a:cs typeface="Helvetica"/>
                <a:sym typeface="Helvetica"/>
              </a:rPr>
              <a:t>FUNDAMEDIOS</a:t>
            </a:r>
          </a:p>
        </p:txBody>
      </p:sp>
      <p:grpSp>
        <p:nvGrpSpPr>
          <p:cNvPr id="289" name="Group 289"/>
          <p:cNvGrpSpPr/>
          <p:nvPr/>
        </p:nvGrpSpPr>
        <p:grpSpPr>
          <a:xfrm>
            <a:off x="817653" y="1124775"/>
            <a:ext cx="22314634" cy="10406757"/>
            <a:chOff x="213121" y="-1716192"/>
            <a:chExt cx="22314633" cy="10406754"/>
          </a:xfrm>
        </p:grpSpPr>
        <p:pic>
          <p:nvPicPr>
            <p:cNvPr id="286" name="image43.png"/>
            <p:cNvPicPr>
              <a:picLocks noChangeAspect="1"/>
            </p:cNvPicPr>
            <p:nvPr/>
          </p:nvPicPr>
          <p:blipFill>
            <a:blip r:embed="rId3">
              <a:extLst/>
            </a:blip>
            <a:srcRect l="2606" r="2606"/>
            <a:stretch>
              <a:fillRect/>
            </a:stretch>
          </p:blipFill>
          <p:spPr>
            <a:xfrm>
              <a:off x="213121" y="-1716192"/>
              <a:ext cx="9783468" cy="10036927"/>
            </a:xfrm>
            <a:prstGeom prst="rect">
              <a:avLst/>
            </a:prstGeom>
            <a:ln w="12700" cap="flat">
              <a:noFill/>
              <a:miter lim="400000"/>
            </a:ln>
            <a:effectLst/>
          </p:spPr>
        </p:pic>
        <p:pic>
          <p:nvPicPr>
            <p:cNvPr id="287" name="image44.png"/>
            <p:cNvPicPr>
              <a:picLocks noChangeAspect="1"/>
            </p:cNvPicPr>
            <p:nvPr/>
          </p:nvPicPr>
          <p:blipFill>
            <a:blip r:embed="rId4">
              <a:extLst/>
            </a:blip>
            <a:srcRect r="5714"/>
            <a:stretch>
              <a:fillRect/>
            </a:stretch>
          </p:blipFill>
          <p:spPr>
            <a:xfrm>
              <a:off x="13069215" y="-1716192"/>
              <a:ext cx="9458539" cy="10406754"/>
            </a:xfrm>
            <a:prstGeom prst="rect">
              <a:avLst/>
            </a:prstGeom>
            <a:ln w="12700" cap="flat">
              <a:noFill/>
              <a:miter lim="400000"/>
            </a:ln>
            <a:effectLst/>
          </p:spPr>
        </p:pic>
      </p:grpSp>
    </p:spTree>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 name="Shape 291"/>
          <p:cNvSpPr/>
          <p:nvPr/>
        </p:nvSpPr>
        <p:spPr>
          <a:xfrm>
            <a:off x="1246380" y="1539240"/>
            <a:ext cx="21891239" cy="11164595"/>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defTabSz="914400">
              <a:lnSpc>
                <a:spcPct val="130000"/>
              </a:lnSpc>
              <a:defRPr sz="5500" b="1">
                <a:solidFill>
                  <a:schemeClr val="accent5"/>
                </a:solidFill>
                <a:latin typeface="Helvetica"/>
                <a:ea typeface="Helvetica"/>
                <a:cs typeface="Helvetica"/>
                <a:sym typeface="Helvetica"/>
              </a:defRPr>
            </a:pPr>
            <a:r>
              <a:rPr dirty="0"/>
              <a:t>What the near future offers… </a:t>
            </a:r>
          </a:p>
          <a:p>
            <a:pPr defTabSz="914400">
              <a:lnSpc>
                <a:spcPct val="130000"/>
              </a:lnSpc>
              <a:defRPr sz="5500" b="1">
                <a:solidFill>
                  <a:schemeClr val="accent5"/>
                </a:solidFill>
                <a:latin typeface="Helvetica"/>
                <a:ea typeface="Helvetica"/>
                <a:cs typeface="Helvetica"/>
                <a:sym typeface="Helvetica"/>
              </a:defRPr>
            </a:pPr>
            <a:endParaRPr dirty="0"/>
          </a:p>
          <a:p>
            <a:pPr defTabSz="914400">
              <a:lnSpc>
                <a:spcPct val="130000"/>
              </a:lnSpc>
              <a:defRPr sz="5500" b="1">
                <a:latin typeface="Helvetica"/>
                <a:ea typeface="Helvetica"/>
                <a:cs typeface="Helvetica"/>
                <a:sym typeface="Helvetica"/>
              </a:defRPr>
            </a:pPr>
            <a:r>
              <a:rPr dirty="0"/>
              <a:t>THE FACTS:</a:t>
            </a:r>
          </a:p>
          <a:p>
            <a:pPr defTabSz="914400">
              <a:lnSpc>
                <a:spcPct val="130000"/>
              </a:lnSpc>
              <a:defRPr sz="4500" b="1">
                <a:solidFill>
                  <a:schemeClr val="accent5"/>
                </a:solidFill>
                <a:latin typeface="Helvetica"/>
                <a:ea typeface="Helvetica"/>
                <a:cs typeface="Helvetica"/>
                <a:sym typeface="Helvetica"/>
              </a:defRPr>
            </a:pPr>
            <a:r>
              <a:rPr dirty="0"/>
              <a:t>Next </a:t>
            </a:r>
            <a:r>
              <a:rPr dirty="0">
                <a:solidFill>
                  <a:srgbClr val="000000"/>
                </a:solidFill>
              </a:rPr>
              <a:t>presidential and national assembly elections to be held on </a:t>
            </a:r>
            <a:r>
              <a:rPr dirty="0"/>
              <a:t>February 2017</a:t>
            </a:r>
          </a:p>
          <a:p>
            <a:pPr defTabSz="914400">
              <a:lnSpc>
                <a:spcPct val="130000"/>
              </a:lnSpc>
              <a:defRPr sz="4500" b="1">
                <a:solidFill>
                  <a:schemeClr val="accent5"/>
                </a:solidFill>
                <a:latin typeface="Helvetica"/>
                <a:ea typeface="Helvetica"/>
                <a:cs typeface="Helvetica"/>
                <a:sym typeface="Helvetica"/>
              </a:defRPr>
            </a:pPr>
            <a:r>
              <a:rPr dirty="0"/>
              <a:t>Authoritarian </a:t>
            </a:r>
            <a:r>
              <a:rPr dirty="0">
                <a:solidFill>
                  <a:srgbClr val="000000"/>
                </a:solidFill>
              </a:rPr>
              <a:t>and</a:t>
            </a:r>
            <a:r>
              <a:rPr dirty="0"/>
              <a:t> populist </a:t>
            </a:r>
            <a:r>
              <a:rPr dirty="0">
                <a:solidFill>
                  <a:srgbClr val="000000"/>
                </a:solidFill>
              </a:rPr>
              <a:t>government</a:t>
            </a:r>
          </a:p>
          <a:p>
            <a:pPr defTabSz="914400">
              <a:lnSpc>
                <a:spcPct val="130000"/>
              </a:lnSpc>
              <a:defRPr sz="4500" b="1">
                <a:solidFill>
                  <a:schemeClr val="accent5"/>
                </a:solidFill>
                <a:latin typeface="Helvetica"/>
                <a:ea typeface="Helvetica"/>
                <a:cs typeface="Helvetica"/>
                <a:sym typeface="Helvetica"/>
              </a:defRPr>
            </a:pPr>
            <a:r>
              <a:rPr dirty="0">
                <a:solidFill>
                  <a:srgbClr val="000000"/>
                </a:solidFill>
              </a:rPr>
              <a:t>President</a:t>
            </a:r>
            <a:r>
              <a:rPr dirty="0"/>
              <a:t> Correa’s decision </a:t>
            </a:r>
            <a:r>
              <a:rPr dirty="0">
                <a:solidFill>
                  <a:srgbClr val="000000"/>
                </a:solidFill>
              </a:rPr>
              <a:t>not to run for office this time.</a:t>
            </a:r>
          </a:p>
          <a:p>
            <a:pPr defTabSz="914400">
              <a:lnSpc>
                <a:spcPct val="130000"/>
              </a:lnSpc>
              <a:defRPr sz="4500" b="1">
                <a:solidFill>
                  <a:schemeClr val="accent5"/>
                </a:solidFill>
                <a:latin typeface="Helvetica"/>
                <a:ea typeface="Helvetica"/>
                <a:cs typeface="Helvetica"/>
                <a:sym typeface="Helvetica"/>
              </a:defRPr>
            </a:pPr>
            <a:r>
              <a:rPr dirty="0">
                <a:solidFill>
                  <a:srgbClr val="000000"/>
                </a:solidFill>
              </a:rPr>
              <a:t>Both, </a:t>
            </a:r>
            <a:r>
              <a:rPr dirty="0"/>
              <a:t>opposition </a:t>
            </a:r>
            <a:r>
              <a:rPr dirty="0">
                <a:solidFill>
                  <a:srgbClr val="000000"/>
                </a:solidFill>
              </a:rPr>
              <a:t>and</a:t>
            </a:r>
            <a:r>
              <a:rPr dirty="0"/>
              <a:t> government </a:t>
            </a:r>
            <a:r>
              <a:rPr dirty="0">
                <a:solidFill>
                  <a:srgbClr val="000000"/>
                </a:solidFill>
              </a:rPr>
              <a:t>parties divided</a:t>
            </a:r>
          </a:p>
          <a:p>
            <a:pPr defTabSz="914400">
              <a:lnSpc>
                <a:spcPct val="130000"/>
              </a:lnSpc>
              <a:defRPr sz="4500" b="1">
                <a:solidFill>
                  <a:schemeClr val="accent5"/>
                </a:solidFill>
                <a:latin typeface="Helvetica"/>
                <a:ea typeface="Helvetica"/>
                <a:cs typeface="Helvetica"/>
                <a:sym typeface="Helvetica"/>
              </a:defRPr>
            </a:pPr>
            <a:r>
              <a:rPr dirty="0"/>
              <a:t>Independent </a:t>
            </a:r>
            <a:r>
              <a:rPr dirty="0">
                <a:solidFill>
                  <a:srgbClr val="000000"/>
                </a:solidFill>
              </a:rPr>
              <a:t>information and </a:t>
            </a:r>
            <a:r>
              <a:rPr dirty="0"/>
              <a:t>freedom of expression </a:t>
            </a:r>
            <a:r>
              <a:rPr dirty="0">
                <a:solidFill>
                  <a:srgbClr val="000000"/>
                </a:solidFill>
              </a:rPr>
              <a:t>reduced to a </a:t>
            </a:r>
            <a:r>
              <a:rPr dirty="0"/>
              <a:t>minimum</a:t>
            </a:r>
          </a:p>
          <a:p>
            <a:pPr defTabSz="914400">
              <a:lnSpc>
                <a:spcPct val="130000"/>
              </a:lnSpc>
              <a:defRPr sz="4500" b="1">
                <a:solidFill>
                  <a:schemeClr val="accent5"/>
                </a:solidFill>
                <a:latin typeface="Helvetica"/>
                <a:ea typeface="Helvetica"/>
                <a:cs typeface="Helvetica"/>
                <a:sym typeface="Helvetica"/>
              </a:defRPr>
            </a:pPr>
            <a:r>
              <a:rPr dirty="0">
                <a:solidFill>
                  <a:srgbClr val="000000"/>
                </a:solidFill>
              </a:rPr>
              <a:t>All</a:t>
            </a:r>
            <a:r>
              <a:rPr dirty="0"/>
              <a:t> powers controlled </a:t>
            </a:r>
            <a:r>
              <a:rPr dirty="0">
                <a:solidFill>
                  <a:srgbClr val="000000"/>
                </a:solidFill>
              </a:rPr>
              <a:t>by the Government</a:t>
            </a:r>
          </a:p>
          <a:p>
            <a:pPr defTabSz="914400">
              <a:lnSpc>
                <a:spcPct val="130000"/>
              </a:lnSpc>
              <a:defRPr sz="5500" b="1">
                <a:solidFill>
                  <a:schemeClr val="accent5"/>
                </a:solidFill>
                <a:latin typeface="Helvetica"/>
                <a:ea typeface="Helvetica"/>
                <a:cs typeface="Helvetica"/>
                <a:sym typeface="Helvetica"/>
              </a:defRPr>
            </a:pPr>
            <a:endParaRPr dirty="0">
              <a:solidFill>
                <a:srgbClr val="000000"/>
              </a:solidFill>
            </a:endParaRPr>
          </a:p>
          <a:p>
            <a:pPr defTabSz="914400">
              <a:lnSpc>
                <a:spcPct val="130000"/>
              </a:lnSpc>
              <a:defRPr sz="5500" b="1">
                <a:solidFill>
                  <a:schemeClr val="accent5"/>
                </a:solidFill>
                <a:latin typeface="Helvetica"/>
                <a:ea typeface="Helvetica"/>
                <a:cs typeface="Helvetica"/>
                <a:sym typeface="Helvetica"/>
              </a:defRPr>
            </a:pPr>
            <a:r>
              <a:rPr sz="6600" dirty="0">
                <a:solidFill>
                  <a:schemeClr val="tx1"/>
                </a:solidFill>
              </a:rPr>
              <a:t>FUTURE LOOKS UNCERTAIN</a:t>
            </a:r>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Shape 129"/>
          <p:cNvSpPr/>
          <p:nvPr/>
        </p:nvSpPr>
        <p:spPr>
          <a:xfrm>
            <a:off x="-101600" y="-156369"/>
            <a:ext cx="13870186" cy="14028738"/>
          </a:xfrm>
          <a:prstGeom prst="rect">
            <a:avLst/>
          </a:prstGeom>
          <a:solidFill>
            <a:srgbClr val="000000"/>
          </a:solidFill>
          <a:ln w="12700">
            <a:miter lim="400000"/>
          </a:ln>
        </p:spPr>
        <p:txBody>
          <a:bodyPr lIns="50800" tIns="50800" rIns="50800" bIns="50800" anchor="ctr"/>
          <a:lstStyle/>
          <a:p>
            <a:pPr>
              <a:defRPr sz="3200">
                <a:solidFill>
                  <a:srgbClr val="FFFFFF"/>
                </a:solidFill>
              </a:defRPr>
            </a:pPr>
            <a:endParaRPr/>
          </a:p>
        </p:txBody>
      </p:sp>
      <p:pic>
        <p:nvPicPr>
          <p:cNvPr id="130" name="pasted-image.png"/>
          <p:cNvPicPr>
            <a:picLocks noChangeAspect="1"/>
          </p:cNvPicPr>
          <p:nvPr/>
        </p:nvPicPr>
        <p:blipFill>
          <a:blip r:embed="rId3">
            <a:extLst/>
          </a:blip>
          <a:stretch>
            <a:fillRect/>
          </a:stretch>
        </p:blipFill>
        <p:spPr>
          <a:xfrm>
            <a:off x="5537200" y="0"/>
            <a:ext cx="24384000" cy="13716000"/>
          </a:xfrm>
          <a:prstGeom prst="rect">
            <a:avLst/>
          </a:prstGeom>
          <a:ln w="12700">
            <a:miter lim="400000"/>
          </a:ln>
        </p:spPr>
      </p:pic>
      <p:sp>
        <p:nvSpPr>
          <p:cNvPr id="131" name="Shape 131"/>
          <p:cNvSpPr/>
          <p:nvPr/>
        </p:nvSpPr>
        <p:spPr>
          <a:xfrm>
            <a:off x="838200" y="736600"/>
            <a:ext cx="10722273" cy="13064629"/>
          </a:xfrm>
          <a:prstGeom prst="rect">
            <a:avLst/>
          </a:prstGeom>
          <a:solidFill>
            <a:srgbClr val="FFFFFF"/>
          </a:solidFill>
          <a:ln w="12700">
            <a:miter lim="400000"/>
          </a:ln>
        </p:spPr>
        <p:txBody>
          <a:bodyPr lIns="50800" tIns="50800" rIns="50800" bIns="50800" anchor="ctr"/>
          <a:lstStyle/>
          <a:p>
            <a:pPr>
              <a:defRPr sz="3200">
                <a:solidFill>
                  <a:srgbClr val="FFFFFF"/>
                </a:solidFill>
              </a:defRPr>
            </a:pPr>
            <a:endParaRPr/>
          </a:p>
        </p:txBody>
      </p:sp>
      <p:sp>
        <p:nvSpPr>
          <p:cNvPr id="132" name="Shape 132"/>
          <p:cNvSpPr/>
          <p:nvPr/>
        </p:nvSpPr>
        <p:spPr>
          <a:xfrm>
            <a:off x="1432779" y="1422380"/>
            <a:ext cx="9301538" cy="3046988"/>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marL="457200" indent="-457200" algn="l" defTabSz="914400">
              <a:buSzPct val="100000"/>
              <a:buFont typeface="Arial"/>
              <a:buChar char="•"/>
              <a:defRPr sz="4200" b="1">
                <a:latin typeface="Helvetica"/>
                <a:ea typeface="Helvetica"/>
                <a:cs typeface="Helvetica"/>
                <a:sym typeface="Helvetica"/>
              </a:defRPr>
            </a:lvl1pPr>
          </a:lstStyle>
          <a:p>
            <a:r>
              <a:rPr sz="4800" dirty="0"/>
              <a:t>Social networks are overwhelmed with information without context and usually false.</a:t>
            </a:r>
          </a:p>
        </p:txBody>
      </p:sp>
      <p:sp>
        <p:nvSpPr>
          <p:cNvPr id="133" name="Shape 133"/>
          <p:cNvSpPr/>
          <p:nvPr/>
        </p:nvSpPr>
        <p:spPr>
          <a:xfrm>
            <a:off x="1432779" y="6333674"/>
            <a:ext cx="9200630" cy="2844801"/>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lvl1pPr defTabSz="914400">
              <a:defRPr sz="6000" b="1">
                <a:solidFill>
                  <a:srgbClr val="FF0000"/>
                </a:solidFill>
                <a:latin typeface="Helvetica"/>
                <a:ea typeface="Helvetica"/>
                <a:cs typeface="Helvetica"/>
                <a:sym typeface="Helvetica"/>
              </a:defRPr>
            </a:lvl1pPr>
          </a:lstStyle>
          <a:p>
            <a:r>
              <a:rPr dirty="0"/>
              <a:t>There is a need for GOOD journalists and GREAT editors.</a:t>
            </a:r>
          </a:p>
        </p:txBody>
      </p:sp>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3" name="image46.png"/>
          <p:cNvPicPr>
            <a:picLocks noChangeAspect="1"/>
          </p:cNvPicPr>
          <p:nvPr/>
        </p:nvPicPr>
        <p:blipFill>
          <a:blip r:embed="rId3">
            <a:extLst/>
          </a:blip>
          <a:srcRect t="7809"/>
          <a:stretch>
            <a:fillRect/>
          </a:stretch>
        </p:blipFill>
        <p:spPr>
          <a:xfrm>
            <a:off x="7446872" y="1133180"/>
            <a:ext cx="9490256" cy="8400134"/>
          </a:xfrm>
          <a:prstGeom prst="rect">
            <a:avLst/>
          </a:prstGeom>
          <a:ln w="12700">
            <a:miter lim="400000"/>
          </a:ln>
        </p:spPr>
      </p:pic>
      <p:sp>
        <p:nvSpPr>
          <p:cNvPr id="294" name="Shape 294"/>
          <p:cNvSpPr/>
          <p:nvPr/>
        </p:nvSpPr>
        <p:spPr>
          <a:xfrm>
            <a:off x="1270000" y="9939277"/>
            <a:ext cx="21717000" cy="3077766"/>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defTabSz="914400">
              <a:defRPr sz="3500" b="1">
                <a:latin typeface="Helvetica"/>
                <a:ea typeface="Helvetica"/>
                <a:cs typeface="Helvetica"/>
                <a:sym typeface="Helvetica"/>
              </a:defRPr>
            </a:pPr>
            <a:r>
              <a:rPr dirty="0"/>
              <a:t>THE NEW GOVERNMENT</a:t>
            </a:r>
          </a:p>
          <a:p>
            <a:pPr defTabSz="914400">
              <a:defRPr sz="3500" b="1">
                <a:latin typeface="Helvetica"/>
                <a:ea typeface="Helvetica"/>
                <a:cs typeface="Helvetica"/>
                <a:sym typeface="Helvetica"/>
              </a:defRPr>
            </a:pPr>
            <a:r>
              <a:rPr dirty="0"/>
              <a:t>TO BE ELECTED ON FEBRUARY 2017,</a:t>
            </a:r>
          </a:p>
          <a:p>
            <a:pPr defTabSz="914400">
              <a:defRPr sz="3500" b="1">
                <a:latin typeface="Helvetica"/>
                <a:ea typeface="Helvetica"/>
                <a:cs typeface="Helvetica"/>
                <a:sym typeface="Helvetica"/>
              </a:defRPr>
            </a:pPr>
            <a:r>
              <a:rPr dirty="0"/>
              <a:t>SHOULD  REPEAL </a:t>
            </a:r>
            <a:r>
              <a:rPr dirty="0">
                <a:solidFill>
                  <a:srgbClr val="FF0000"/>
                </a:solidFill>
              </a:rPr>
              <a:t>THE</a:t>
            </a:r>
            <a:r>
              <a:rPr dirty="0"/>
              <a:t> </a:t>
            </a:r>
            <a:r>
              <a:rPr dirty="0">
                <a:solidFill>
                  <a:srgbClr val="FF0000"/>
                </a:solidFill>
              </a:rPr>
              <a:t>COMMUNICATIONS LAW</a:t>
            </a:r>
          </a:p>
          <a:p>
            <a:pPr defTabSz="914400">
              <a:defRPr sz="3500" b="1">
                <a:solidFill>
                  <a:srgbClr val="FF0000"/>
                </a:solidFill>
                <a:latin typeface="Helvetica"/>
                <a:ea typeface="Helvetica"/>
                <a:cs typeface="Helvetica"/>
                <a:sym typeface="Helvetica"/>
              </a:defRPr>
            </a:pPr>
            <a:endParaRPr dirty="0">
              <a:solidFill>
                <a:srgbClr val="FF0000"/>
              </a:solidFill>
            </a:endParaRPr>
          </a:p>
          <a:p>
            <a:pPr defTabSz="914400">
              <a:defRPr sz="3500" b="1">
                <a:solidFill>
                  <a:srgbClr val="FF0000"/>
                </a:solidFill>
                <a:latin typeface="Helvetica"/>
                <a:ea typeface="Helvetica"/>
                <a:cs typeface="Helvetica"/>
                <a:sym typeface="Helvetica"/>
              </a:defRPr>
            </a:pPr>
            <a:r>
              <a:rPr sz="5400" dirty="0"/>
              <a:t>DEMOCRACY AND FREE SPEACH WOULD PREVAIL!!</a:t>
            </a:r>
            <a:r>
              <a:rPr dirty="0"/>
              <a:t>!</a:t>
            </a: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Shape 135"/>
          <p:cNvSpPr/>
          <p:nvPr/>
        </p:nvSpPr>
        <p:spPr>
          <a:xfrm>
            <a:off x="838200" y="736600"/>
            <a:ext cx="10722273" cy="12598301"/>
          </a:xfrm>
          <a:prstGeom prst="rect">
            <a:avLst/>
          </a:prstGeom>
          <a:solidFill>
            <a:srgbClr val="FFFFFF"/>
          </a:solidFill>
          <a:ln w="12700">
            <a:miter lim="400000"/>
          </a:ln>
        </p:spPr>
        <p:txBody>
          <a:bodyPr lIns="50800" tIns="50800" rIns="50800" bIns="50800" anchor="ctr"/>
          <a:lstStyle/>
          <a:p>
            <a:pPr>
              <a:defRPr sz="3200">
                <a:solidFill>
                  <a:srgbClr val="FFFFFF"/>
                </a:solidFill>
              </a:defRPr>
            </a:pPr>
            <a:endParaRPr/>
          </a:p>
        </p:txBody>
      </p:sp>
      <p:sp>
        <p:nvSpPr>
          <p:cNvPr id="136" name="Shape 136"/>
          <p:cNvSpPr/>
          <p:nvPr/>
        </p:nvSpPr>
        <p:spPr>
          <a:xfrm>
            <a:off x="6259077" y="1562080"/>
            <a:ext cx="11865846" cy="1384995"/>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defTabSz="914400">
              <a:defRPr sz="4200" b="1" cap="all">
                <a:latin typeface="Helvetica"/>
                <a:ea typeface="Helvetica"/>
                <a:cs typeface="Helvetica"/>
                <a:sym typeface="Helvetica"/>
              </a:defRPr>
            </a:lvl1pPr>
          </a:lstStyle>
          <a:p>
            <a:r>
              <a:rPr lang="en-US" smtClean="0"/>
              <a:t>POWERFUL GROUPS</a:t>
            </a:r>
            <a:r>
              <a:rPr smtClean="0"/>
              <a:t> </a:t>
            </a:r>
            <a:r>
              <a:rPr dirty="0"/>
              <a:t>try to “control” information</a:t>
            </a:r>
          </a:p>
        </p:txBody>
      </p:sp>
      <p:sp>
        <p:nvSpPr>
          <p:cNvPr id="137" name="Shape 137"/>
          <p:cNvSpPr/>
          <p:nvPr/>
        </p:nvSpPr>
        <p:spPr>
          <a:xfrm>
            <a:off x="2696727" y="10200389"/>
            <a:ext cx="18990546" cy="1930401"/>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lvl1pPr defTabSz="914400">
              <a:defRPr sz="6000" b="1" cap="all">
                <a:solidFill>
                  <a:srgbClr val="FF0000"/>
                </a:solidFill>
                <a:latin typeface="Helvetica"/>
                <a:ea typeface="Helvetica"/>
                <a:cs typeface="Helvetica"/>
                <a:sym typeface="Helvetica"/>
              </a:defRPr>
            </a:lvl1pPr>
          </a:lstStyle>
          <a:p>
            <a:r>
              <a:t>Authoritarian Governments need to do it imposing the “ONLY OFFICIAL TRUTH”</a:t>
            </a:r>
          </a:p>
        </p:txBody>
      </p:sp>
      <p:grpSp>
        <p:nvGrpSpPr>
          <p:cNvPr id="143" name="Group 143"/>
          <p:cNvGrpSpPr/>
          <p:nvPr/>
        </p:nvGrpSpPr>
        <p:grpSpPr>
          <a:xfrm>
            <a:off x="6543770" y="3037821"/>
            <a:ext cx="11296460" cy="6451369"/>
            <a:chOff x="0" y="0"/>
            <a:chExt cx="11296459" cy="6451367"/>
          </a:xfrm>
        </p:grpSpPr>
        <p:pic>
          <p:nvPicPr>
            <p:cNvPr id="138" name="image6.png"/>
            <p:cNvPicPr>
              <a:picLocks noChangeAspect="1"/>
            </p:cNvPicPr>
            <p:nvPr/>
          </p:nvPicPr>
          <p:blipFill>
            <a:blip r:embed="rId3">
              <a:extLst/>
            </a:blip>
            <a:srcRect r="3235"/>
            <a:stretch>
              <a:fillRect/>
            </a:stretch>
          </p:blipFill>
          <p:spPr>
            <a:xfrm>
              <a:off x="0" y="0"/>
              <a:ext cx="3041036" cy="3120265"/>
            </a:xfrm>
            <a:prstGeom prst="rect">
              <a:avLst/>
            </a:prstGeom>
            <a:ln w="12700" cap="flat">
              <a:noFill/>
              <a:miter lim="400000"/>
            </a:ln>
            <a:effectLst/>
          </p:spPr>
        </p:pic>
        <p:pic>
          <p:nvPicPr>
            <p:cNvPr id="139" name="image7.png"/>
            <p:cNvPicPr>
              <a:picLocks noChangeAspect="1"/>
            </p:cNvPicPr>
            <p:nvPr/>
          </p:nvPicPr>
          <p:blipFill>
            <a:blip r:embed="rId4">
              <a:extLst/>
            </a:blip>
            <a:stretch>
              <a:fillRect/>
            </a:stretch>
          </p:blipFill>
          <p:spPr>
            <a:xfrm>
              <a:off x="3224278" y="0"/>
              <a:ext cx="4328816" cy="3120265"/>
            </a:xfrm>
            <a:prstGeom prst="rect">
              <a:avLst/>
            </a:prstGeom>
            <a:ln w="12700" cap="flat">
              <a:noFill/>
              <a:miter lim="400000"/>
            </a:ln>
            <a:effectLst/>
          </p:spPr>
        </p:pic>
        <p:pic>
          <p:nvPicPr>
            <p:cNvPr id="140" name="image8.png"/>
            <p:cNvPicPr>
              <a:picLocks noChangeAspect="1"/>
            </p:cNvPicPr>
            <p:nvPr/>
          </p:nvPicPr>
          <p:blipFill>
            <a:blip r:embed="rId5">
              <a:extLst/>
            </a:blip>
            <a:srcRect l="2724"/>
            <a:stretch>
              <a:fillRect/>
            </a:stretch>
          </p:blipFill>
          <p:spPr>
            <a:xfrm>
              <a:off x="7734426" y="0"/>
              <a:ext cx="3562034" cy="3120265"/>
            </a:xfrm>
            <a:prstGeom prst="rect">
              <a:avLst/>
            </a:prstGeom>
            <a:ln w="12700" cap="flat">
              <a:noFill/>
              <a:miter lim="400000"/>
            </a:ln>
            <a:effectLst/>
          </p:spPr>
        </p:pic>
        <p:pic>
          <p:nvPicPr>
            <p:cNvPr id="141" name="image9.png"/>
            <p:cNvPicPr>
              <a:picLocks noChangeAspect="1"/>
            </p:cNvPicPr>
            <p:nvPr/>
          </p:nvPicPr>
          <p:blipFill>
            <a:blip r:embed="rId6">
              <a:extLst/>
            </a:blip>
            <a:stretch>
              <a:fillRect/>
            </a:stretch>
          </p:blipFill>
          <p:spPr>
            <a:xfrm>
              <a:off x="7849" y="3259646"/>
              <a:ext cx="4665593" cy="3187061"/>
            </a:xfrm>
            <a:prstGeom prst="rect">
              <a:avLst/>
            </a:prstGeom>
            <a:ln w="12700" cap="flat">
              <a:noFill/>
              <a:miter lim="400000"/>
            </a:ln>
            <a:effectLst/>
          </p:spPr>
        </p:pic>
        <p:pic>
          <p:nvPicPr>
            <p:cNvPr id="142" name="image10.png"/>
            <p:cNvPicPr>
              <a:picLocks noChangeAspect="1"/>
            </p:cNvPicPr>
            <p:nvPr/>
          </p:nvPicPr>
          <p:blipFill>
            <a:blip r:embed="rId7">
              <a:extLst/>
            </a:blip>
            <a:stretch>
              <a:fillRect/>
            </a:stretch>
          </p:blipFill>
          <p:spPr>
            <a:xfrm>
              <a:off x="4886156" y="3254986"/>
              <a:ext cx="6392761" cy="3196382"/>
            </a:xfrm>
            <a:prstGeom prst="rect">
              <a:avLst/>
            </a:prstGeom>
            <a:ln w="12700" cap="flat">
              <a:noFill/>
              <a:miter lim="400000"/>
            </a:ln>
            <a:effectLst/>
          </p:spPr>
        </p:pic>
      </p:gr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 name="pasted-image.png"/>
          <p:cNvPicPr>
            <a:picLocks noChangeAspect="1"/>
          </p:cNvPicPr>
          <p:nvPr/>
        </p:nvPicPr>
        <p:blipFill>
          <a:blip r:embed="rId3">
            <a:extLst/>
          </a:blip>
          <a:srcRect r="81683"/>
          <a:stretch>
            <a:fillRect/>
          </a:stretch>
        </p:blipFill>
        <p:spPr>
          <a:xfrm>
            <a:off x="-526575" y="-41443191"/>
            <a:ext cx="25027178" cy="96602381"/>
          </a:xfrm>
          <a:prstGeom prst="rect">
            <a:avLst/>
          </a:prstGeom>
          <a:ln w="12700">
            <a:miter lim="400000"/>
          </a:ln>
        </p:spPr>
      </p:pic>
      <p:sp>
        <p:nvSpPr>
          <p:cNvPr id="157" name="Shape 157"/>
          <p:cNvSpPr>
            <a:spLocks noGrp="1"/>
          </p:cNvSpPr>
          <p:nvPr>
            <p:ph type="body" sz="half" idx="4294967295"/>
          </p:nvPr>
        </p:nvSpPr>
        <p:spPr>
          <a:xfrm>
            <a:off x="5187878" y="918238"/>
            <a:ext cx="13598430" cy="5529367"/>
          </a:xfrm>
          <a:prstGeom prst="rect">
            <a:avLst/>
          </a:prstGeom>
        </p:spPr>
        <p:txBody>
          <a:bodyPr lIns="45719" tIns="45719" rIns="45719" bIns="45719" anchor="t"/>
          <a:lstStyle/>
          <a:p>
            <a:pPr marL="0" indent="0" algn="ctr" defTabSz="685800">
              <a:lnSpc>
                <a:spcPct val="80000"/>
              </a:lnSpc>
              <a:spcBef>
                <a:spcPts val="500"/>
              </a:spcBef>
              <a:buSzTx/>
              <a:buNone/>
              <a:defRPr sz="3750" b="1">
                <a:latin typeface="Helvetica"/>
                <a:ea typeface="Helvetica"/>
                <a:cs typeface="Helvetica"/>
                <a:sym typeface="Helvetica"/>
              </a:defRPr>
            </a:pPr>
            <a:r>
              <a:rPr dirty="0"/>
              <a:t>These Governments create:</a:t>
            </a:r>
            <a:endParaRPr sz="1650" dirty="0"/>
          </a:p>
          <a:p>
            <a:pPr marL="0" indent="0" algn="ctr" defTabSz="685800">
              <a:lnSpc>
                <a:spcPct val="80000"/>
              </a:lnSpc>
              <a:spcBef>
                <a:spcPts val="300"/>
              </a:spcBef>
              <a:buSzTx/>
              <a:buNone/>
              <a:defRPr sz="3000" b="1">
                <a:latin typeface="Helvetica"/>
                <a:ea typeface="Helvetica"/>
                <a:cs typeface="Helvetica"/>
                <a:sym typeface="Helvetica"/>
              </a:defRPr>
            </a:pPr>
            <a:endParaRPr sz="1650" dirty="0"/>
          </a:p>
          <a:p>
            <a:pPr marL="0" lvl="1" indent="171450" algn="ctr" defTabSz="685800">
              <a:lnSpc>
                <a:spcPct val="80000"/>
              </a:lnSpc>
              <a:spcBef>
                <a:spcPts val="600"/>
              </a:spcBef>
              <a:buSzTx/>
              <a:buNone/>
              <a:defRPr sz="3750" b="1">
                <a:latin typeface="Helvetica"/>
                <a:ea typeface="Helvetica"/>
                <a:cs typeface="Helvetica"/>
                <a:sym typeface="Helvetica"/>
              </a:defRPr>
            </a:pPr>
            <a:r>
              <a:rPr dirty="0"/>
              <a:t>Censorship</a:t>
            </a:r>
          </a:p>
          <a:p>
            <a:pPr marL="0" lvl="1" indent="171450" algn="ctr" defTabSz="685800">
              <a:lnSpc>
                <a:spcPct val="80000"/>
              </a:lnSpc>
              <a:spcBef>
                <a:spcPts val="600"/>
              </a:spcBef>
              <a:buSzTx/>
              <a:buNone/>
              <a:defRPr sz="3750" b="1">
                <a:latin typeface="Helvetica"/>
                <a:ea typeface="Helvetica"/>
                <a:cs typeface="Helvetica"/>
                <a:sym typeface="Helvetica"/>
              </a:defRPr>
            </a:pPr>
            <a:r>
              <a:rPr dirty="0"/>
              <a:t>Self censorship</a:t>
            </a:r>
            <a:endParaRPr sz="3900" dirty="0"/>
          </a:p>
          <a:p>
            <a:pPr marL="0" lvl="1" indent="171450" algn="ctr" defTabSz="685800">
              <a:lnSpc>
                <a:spcPct val="80000"/>
              </a:lnSpc>
              <a:spcBef>
                <a:spcPts val="300"/>
              </a:spcBef>
              <a:buSzTx/>
              <a:buNone/>
              <a:defRPr sz="1425">
                <a:latin typeface="Franklin Gothic Book"/>
                <a:ea typeface="Franklin Gothic Book"/>
                <a:cs typeface="Franklin Gothic Book"/>
                <a:sym typeface="Franklin Gothic Book"/>
              </a:defRPr>
            </a:pPr>
            <a:endParaRPr sz="3900" dirty="0"/>
          </a:p>
          <a:p>
            <a:pPr marL="0" lvl="1" indent="171450" algn="ctr" defTabSz="685800">
              <a:lnSpc>
                <a:spcPct val="80000"/>
              </a:lnSpc>
              <a:spcBef>
                <a:spcPts val="300"/>
              </a:spcBef>
              <a:buSzTx/>
              <a:buNone/>
              <a:defRPr sz="1425">
                <a:latin typeface="Franklin Gothic Book"/>
                <a:ea typeface="Franklin Gothic Book"/>
                <a:cs typeface="Franklin Gothic Book"/>
                <a:sym typeface="Franklin Gothic Book"/>
              </a:defRPr>
            </a:pPr>
            <a:endParaRPr sz="3900" dirty="0"/>
          </a:p>
          <a:p>
            <a:pPr marL="0" indent="0" algn="ctr" defTabSz="685800">
              <a:lnSpc>
                <a:spcPct val="80000"/>
              </a:lnSpc>
              <a:spcBef>
                <a:spcPts val="500"/>
              </a:spcBef>
              <a:buSzTx/>
              <a:buNone/>
              <a:defRPr sz="7500" b="1">
                <a:solidFill>
                  <a:srgbClr val="FF0000"/>
                </a:solidFill>
                <a:latin typeface="Helvetica"/>
                <a:ea typeface="Helvetica"/>
                <a:cs typeface="Helvetica"/>
                <a:sym typeface="Helvetica"/>
              </a:defRPr>
            </a:pPr>
            <a:r>
              <a:rPr dirty="0"/>
              <a:t>But they can't  kill  the search for freedom of speech.</a:t>
            </a:r>
          </a:p>
        </p:txBody>
      </p:sp>
      <p:grpSp>
        <p:nvGrpSpPr>
          <p:cNvPr id="160" name="Group 160"/>
          <p:cNvGrpSpPr/>
          <p:nvPr/>
        </p:nvGrpSpPr>
        <p:grpSpPr>
          <a:xfrm>
            <a:off x="6997889" y="5799707"/>
            <a:ext cx="9336992" cy="8715237"/>
            <a:chOff x="0" y="0"/>
            <a:chExt cx="10095241" cy="9180359"/>
          </a:xfrm>
        </p:grpSpPr>
        <p:pic>
          <p:nvPicPr>
            <p:cNvPr id="158" name="pasted-image.png"/>
            <p:cNvPicPr>
              <a:picLocks noChangeAspect="1"/>
            </p:cNvPicPr>
            <p:nvPr/>
          </p:nvPicPr>
          <p:blipFill>
            <a:blip r:embed="rId3">
              <a:extLst/>
            </a:blip>
            <a:stretch>
              <a:fillRect/>
            </a:stretch>
          </p:blipFill>
          <p:spPr>
            <a:xfrm>
              <a:off x="758251" y="1461531"/>
              <a:ext cx="8850493" cy="6257298"/>
            </a:xfrm>
            <a:prstGeom prst="rect">
              <a:avLst/>
            </a:prstGeom>
            <a:ln w="12700" cap="flat">
              <a:noFill/>
              <a:miter lim="400000"/>
            </a:ln>
            <a:effectLst/>
          </p:spPr>
        </p:pic>
        <p:pic>
          <p:nvPicPr>
            <p:cNvPr id="159" name="pasted-image.png"/>
            <p:cNvPicPr>
              <a:picLocks noChangeAspect="1"/>
            </p:cNvPicPr>
            <p:nvPr/>
          </p:nvPicPr>
          <p:blipFill>
            <a:blip r:embed="rId4">
              <a:extLst/>
            </a:blip>
            <a:stretch>
              <a:fillRect/>
            </a:stretch>
          </p:blipFill>
          <p:spPr>
            <a:xfrm>
              <a:off x="0" y="0"/>
              <a:ext cx="10095242" cy="9180360"/>
            </a:xfrm>
            <a:prstGeom prst="rect">
              <a:avLst/>
            </a:prstGeom>
            <a:ln w="12700" cap="flat">
              <a:noFill/>
              <a:miter lim="400000"/>
            </a:ln>
            <a:effectLst/>
          </p:spPr>
        </p:pic>
      </p:gr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Shape 162"/>
          <p:cNvSpPr>
            <a:spLocks noGrp="1"/>
          </p:cNvSpPr>
          <p:nvPr>
            <p:ph type="body" sz="half" idx="4294967295"/>
          </p:nvPr>
        </p:nvSpPr>
        <p:spPr>
          <a:xfrm>
            <a:off x="1394993" y="3139168"/>
            <a:ext cx="10381425" cy="7437664"/>
          </a:xfrm>
          <a:prstGeom prst="rect">
            <a:avLst/>
          </a:prstGeom>
        </p:spPr>
        <p:txBody>
          <a:bodyPr lIns="45719" tIns="45719" rIns="45719" bIns="45719" anchor="t"/>
          <a:lstStyle/>
          <a:p>
            <a:pPr marL="0" indent="0" defTabSz="896111">
              <a:spcBef>
                <a:spcPts val="600"/>
              </a:spcBef>
              <a:buClr>
                <a:srgbClr val="F0A22E"/>
              </a:buClr>
              <a:buSzTx/>
              <a:buFont typeface="Wingdings 2"/>
              <a:buNone/>
              <a:defRPr sz="4900" b="1">
                <a:latin typeface="Helvetica"/>
                <a:ea typeface="Helvetica"/>
                <a:cs typeface="Helvetica"/>
                <a:sym typeface="Helvetica"/>
              </a:defRPr>
            </a:pPr>
            <a:r>
              <a:rPr dirty="0"/>
              <a:t>It </a:t>
            </a:r>
            <a:r>
              <a:rPr dirty="0">
                <a:solidFill>
                  <a:srgbClr val="FF0000"/>
                </a:solidFill>
              </a:rPr>
              <a:t>demands</a:t>
            </a:r>
            <a:r>
              <a:rPr dirty="0"/>
              <a:t> transparency from the </a:t>
            </a:r>
            <a:r>
              <a:rPr dirty="0" smtClean="0"/>
              <a:t>government </a:t>
            </a:r>
            <a:r>
              <a:rPr dirty="0"/>
              <a:t>and the citizens…</a:t>
            </a:r>
          </a:p>
          <a:p>
            <a:pPr marL="0" indent="0" defTabSz="896111">
              <a:spcBef>
                <a:spcPts val="600"/>
              </a:spcBef>
              <a:buClr>
                <a:srgbClr val="F0A22E"/>
              </a:buClr>
              <a:buSzTx/>
              <a:buFont typeface="Wingdings 2"/>
              <a:buNone/>
              <a:defRPr sz="4900" b="1">
                <a:latin typeface="Helvetica"/>
                <a:ea typeface="Helvetica"/>
                <a:cs typeface="Helvetica"/>
                <a:sym typeface="Helvetica"/>
              </a:defRPr>
            </a:pPr>
            <a:endParaRPr dirty="0"/>
          </a:p>
          <a:p>
            <a:pPr marL="0" indent="0" defTabSz="896111">
              <a:spcBef>
                <a:spcPts val="600"/>
              </a:spcBef>
              <a:buClr>
                <a:srgbClr val="F0A22E"/>
              </a:buClr>
              <a:buSzTx/>
              <a:buFont typeface="Wingdings 2"/>
              <a:buNone/>
              <a:defRPr sz="4900" b="1">
                <a:latin typeface="Helvetica"/>
                <a:ea typeface="Helvetica"/>
                <a:cs typeface="Helvetica"/>
                <a:sym typeface="Helvetica"/>
              </a:defRPr>
            </a:pPr>
            <a:r>
              <a:rPr dirty="0"/>
              <a:t>PLUS…</a:t>
            </a:r>
          </a:p>
          <a:p>
            <a:pPr marL="0" lvl="1" indent="448055" defTabSz="896111">
              <a:spcBef>
                <a:spcPts val="600"/>
              </a:spcBef>
              <a:buClr>
                <a:srgbClr val="F0A22E"/>
              </a:buClr>
              <a:buSzTx/>
              <a:buFont typeface="Wingdings 2"/>
              <a:buNone/>
              <a:defRPr sz="4900" b="1">
                <a:latin typeface="Helvetica"/>
                <a:ea typeface="Helvetica"/>
                <a:cs typeface="Helvetica"/>
                <a:sym typeface="Helvetica"/>
              </a:defRPr>
            </a:pPr>
            <a:endParaRPr dirty="0"/>
          </a:p>
          <a:p>
            <a:pPr marL="0" indent="0" defTabSz="896111">
              <a:spcBef>
                <a:spcPts val="600"/>
              </a:spcBef>
              <a:buClr>
                <a:srgbClr val="F0A22E"/>
              </a:buClr>
              <a:buSzTx/>
              <a:buFont typeface="Wingdings 2"/>
              <a:buNone/>
              <a:defRPr sz="4900" b="1">
                <a:solidFill>
                  <a:srgbClr val="FF0000"/>
                </a:solidFill>
                <a:latin typeface="Helvetica"/>
                <a:ea typeface="Helvetica"/>
                <a:cs typeface="Helvetica"/>
                <a:sym typeface="Helvetica"/>
              </a:defRPr>
            </a:pPr>
            <a:r>
              <a:rPr dirty="0"/>
              <a:t>Freedom to dream, share, and ….be diverse, so </a:t>
            </a:r>
          </a:p>
          <a:p>
            <a:pPr marL="336042" indent="-336042" defTabSz="896111">
              <a:spcBef>
                <a:spcPts val="700"/>
              </a:spcBef>
              <a:buSzPct val="70000"/>
              <a:buFont typeface="Arial"/>
              <a:defRPr sz="4900" b="1">
                <a:latin typeface="Helvetica"/>
                <a:ea typeface="Helvetica"/>
                <a:cs typeface="Helvetica"/>
                <a:sym typeface="Helvetica"/>
              </a:defRPr>
            </a:pPr>
            <a:endParaRPr dirty="0"/>
          </a:p>
          <a:p>
            <a:pPr marL="0" indent="0" defTabSz="896111">
              <a:spcBef>
                <a:spcPts val="600"/>
              </a:spcBef>
              <a:buClr>
                <a:srgbClr val="F0A22E"/>
              </a:buClr>
              <a:buSzTx/>
              <a:buFont typeface="Wingdings 2"/>
              <a:buNone/>
              <a:defRPr sz="4900" b="1">
                <a:latin typeface="Helvetica"/>
                <a:ea typeface="Helvetica"/>
                <a:cs typeface="Helvetica"/>
                <a:sym typeface="Helvetica"/>
              </a:defRPr>
            </a:pPr>
            <a:r>
              <a:rPr dirty="0"/>
              <a:t>Democracy</a:t>
            </a:r>
            <a:r>
              <a:rPr dirty="0">
                <a:solidFill>
                  <a:srgbClr val="FF0000"/>
                </a:solidFill>
              </a:rPr>
              <a:t> </a:t>
            </a:r>
            <a:r>
              <a:rPr dirty="0"/>
              <a:t>demands</a:t>
            </a:r>
            <a:r>
              <a:rPr dirty="0">
                <a:solidFill>
                  <a:srgbClr val="FF0000"/>
                </a:solidFill>
              </a:rPr>
              <a:t> FREE MEDIA</a:t>
            </a:r>
          </a:p>
        </p:txBody>
      </p:sp>
      <p:sp>
        <p:nvSpPr>
          <p:cNvPr id="163" name="Shape 163"/>
          <p:cNvSpPr/>
          <p:nvPr/>
        </p:nvSpPr>
        <p:spPr>
          <a:xfrm>
            <a:off x="1394993" y="1416551"/>
            <a:ext cx="10394118" cy="100584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lgn="l" defTabSz="914400">
              <a:defRPr sz="6000" b="1">
                <a:solidFill>
                  <a:srgbClr val="FF0000"/>
                </a:solidFill>
                <a:latin typeface="Helvetica"/>
                <a:ea typeface="Helvetica"/>
                <a:cs typeface="Helvetica"/>
                <a:sym typeface="Helvetica"/>
              </a:defRPr>
            </a:lvl1pPr>
          </a:lstStyle>
          <a:p>
            <a:r>
              <a:t>What Democracy Demands?</a:t>
            </a:r>
          </a:p>
        </p:txBody>
      </p:sp>
      <p:pic>
        <p:nvPicPr>
          <p:cNvPr id="164" name="pasted-image.png"/>
          <p:cNvPicPr>
            <a:picLocks noChangeAspect="1"/>
          </p:cNvPicPr>
          <p:nvPr/>
        </p:nvPicPr>
        <p:blipFill>
          <a:blip r:embed="rId3">
            <a:extLst/>
          </a:blip>
          <a:stretch>
            <a:fillRect/>
          </a:stretch>
        </p:blipFill>
        <p:spPr>
          <a:xfrm>
            <a:off x="14083690" y="1684535"/>
            <a:ext cx="8069434" cy="8996955"/>
          </a:xfrm>
          <a:prstGeom prst="rect">
            <a:avLst/>
          </a:prstGeom>
          <a:ln w="12700">
            <a:miter lim="400000"/>
          </a:ln>
        </p:spPr>
      </p:pic>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 name="pasted-image.png"/>
          <p:cNvPicPr>
            <a:picLocks noChangeAspect="1"/>
          </p:cNvPicPr>
          <p:nvPr/>
        </p:nvPicPr>
        <p:blipFill>
          <a:blip r:embed="rId3">
            <a:extLst/>
          </a:blip>
          <a:stretch>
            <a:fillRect/>
          </a:stretch>
        </p:blipFill>
        <p:spPr>
          <a:xfrm>
            <a:off x="-87082" y="-62853"/>
            <a:ext cx="26742564" cy="14307272"/>
          </a:xfrm>
          <a:prstGeom prst="rect">
            <a:avLst/>
          </a:prstGeom>
          <a:ln w="12700">
            <a:miter lim="400000"/>
          </a:ln>
        </p:spPr>
      </p:pic>
      <p:sp>
        <p:nvSpPr>
          <p:cNvPr id="167" name="Shape 167"/>
          <p:cNvSpPr/>
          <p:nvPr/>
        </p:nvSpPr>
        <p:spPr>
          <a:xfrm>
            <a:off x="838200" y="736600"/>
            <a:ext cx="10722273" cy="13070483"/>
          </a:xfrm>
          <a:prstGeom prst="rect">
            <a:avLst/>
          </a:prstGeom>
          <a:solidFill>
            <a:srgbClr val="FFFFFF"/>
          </a:solidFill>
          <a:ln w="12700">
            <a:miter lim="400000"/>
          </a:ln>
        </p:spPr>
        <p:txBody>
          <a:bodyPr lIns="50800" tIns="50800" rIns="50800" bIns="50800" anchor="ctr"/>
          <a:lstStyle/>
          <a:p>
            <a:pPr>
              <a:defRPr sz="3200">
                <a:solidFill>
                  <a:srgbClr val="FFFFFF"/>
                </a:solidFill>
              </a:defRPr>
            </a:pPr>
            <a:endParaRPr/>
          </a:p>
        </p:txBody>
      </p:sp>
      <p:sp>
        <p:nvSpPr>
          <p:cNvPr id="168" name="Shape 168"/>
          <p:cNvSpPr>
            <a:spLocks noGrp="1"/>
          </p:cNvSpPr>
          <p:nvPr>
            <p:ph type="body" sz="quarter" idx="4294967295"/>
          </p:nvPr>
        </p:nvSpPr>
        <p:spPr>
          <a:xfrm>
            <a:off x="2475832" y="2538771"/>
            <a:ext cx="6718969" cy="4525963"/>
          </a:xfrm>
          <a:prstGeom prst="rect">
            <a:avLst/>
          </a:prstGeom>
        </p:spPr>
        <p:txBody>
          <a:bodyPr lIns="45719" tIns="45719" rIns="45719" bIns="45719" anchor="t">
            <a:noAutofit/>
          </a:bodyPr>
          <a:lstStyle/>
          <a:p>
            <a:pPr marL="308609" indent="-308609" defTabSz="822959">
              <a:lnSpc>
                <a:spcPct val="90000"/>
              </a:lnSpc>
              <a:spcBef>
                <a:spcPts val="600"/>
              </a:spcBef>
              <a:buSzPct val="70000"/>
              <a:buFont typeface="Arial"/>
              <a:defRPr sz="3150" b="1">
                <a:latin typeface="Helvetica"/>
                <a:ea typeface="Helvetica"/>
                <a:cs typeface="Helvetica"/>
                <a:sym typeface="Helvetica"/>
              </a:defRPr>
            </a:pPr>
            <a:r>
              <a:rPr sz="4400" dirty="0"/>
              <a:t>The Ecuadorian Constitution and the Communications Law recognize freedom of expression and information.</a:t>
            </a:r>
          </a:p>
          <a:p>
            <a:pPr marL="0" indent="0" defTabSz="822959">
              <a:lnSpc>
                <a:spcPct val="90000"/>
              </a:lnSpc>
              <a:spcBef>
                <a:spcPts val="600"/>
              </a:spcBef>
              <a:buClr>
                <a:srgbClr val="F0A22E"/>
              </a:buClr>
              <a:buSzTx/>
              <a:buFont typeface="Wingdings 2"/>
              <a:buNone/>
              <a:defRPr sz="3150" b="1">
                <a:latin typeface="Helvetica"/>
                <a:ea typeface="Helvetica"/>
                <a:cs typeface="Helvetica"/>
                <a:sym typeface="Helvetica"/>
              </a:defRPr>
            </a:pPr>
            <a:endParaRPr sz="4400" dirty="0"/>
          </a:p>
          <a:p>
            <a:pPr marL="308609" indent="-308609" defTabSz="822959">
              <a:lnSpc>
                <a:spcPct val="90000"/>
              </a:lnSpc>
              <a:spcBef>
                <a:spcPts val="600"/>
              </a:spcBef>
              <a:buSzPct val="70000"/>
              <a:buFont typeface="Arial"/>
              <a:defRPr sz="3150" b="1">
                <a:latin typeface="Helvetica"/>
                <a:ea typeface="Helvetica"/>
                <a:cs typeface="Helvetica"/>
                <a:sym typeface="Helvetica"/>
              </a:defRPr>
            </a:pPr>
            <a:r>
              <a:rPr sz="4400" dirty="0"/>
              <a:t>But Correa’s regime… self proclaimed as the government </a:t>
            </a:r>
            <a:r>
              <a:rPr sz="4400" dirty="0" smtClean="0"/>
              <a:t>of</a:t>
            </a:r>
            <a:endParaRPr lang="es-ES_tradnl" sz="4400" dirty="0" smtClean="0"/>
          </a:p>
          <a:p>
            <a:pPr marL="308609" indent="-308609" defTabSz="822959">
              <a:lnSpc>
                <a:spcPct val="90000"/>
              </a:lnSpc>
              <a:spcBef>
                <a:spcPts val="600"/>
              </a:spcBef>
              <a:buSzPct val="70000"/>
              <a:buFont typeface="Arial"/>
              <a:defRPr sz="3150" b="1">
                <a:latin typeface="Helvetica"/>
                <a:ea typeface="Helvetica"/>
                <a:cs typeface="Helvetica"/>
                <a:sym typeface="Helvetica"/>
              </a:defRPr>
            </a:pPr>
            <a:r>
              <a:rPr sz="4400" dirty="0" smtClean="0"/>
              <a:t> </a:t>
            </a:r>
            <a:r>
              <a:rPr sz="5400" dirty="0">
                <a:solidFill>
                  <a:srgbClr val="FF0000"/>
                </a:solidFill>
              </a:rPr>
              <a:t>“clean hands, lucid minds and ardent hearts” </a:t>
            </a:r>
            <a:endParaRPr lang="es-ES_tradnl" sz="5400" dirty="0" smtClean="0">
              <a:solidFill>
                <a:srgbClr val="FF0000"/>
              </a:solidFill>
            </a:endParaRPr>
          </a:p>
          <a:p>
            <a:pPr marL="0" indent="0" defTabSz="822959">
              <a:lnSpc>
                <a:spcPct val="90000"/>
              </a:lnSpc>
              <a:spcBef>
                <a:spcPts val="600"/>
              </a:spcBef>
              <a:buSzPct val="70000"/>
              <a:buNone/>
              <a:defRPr sz="3150" b="1">
                <a:latin typeface="Helvetica"/>
                <a:ea typeface="Helvetica"/>
                <a:cs typeface="Helvetica"/>
                <a:sym typeface="Helvetica"/>
              </a:defRPr>
            </a:pPr>
            <a:r>
              <a:rPr sz="4400" dirty="0" smtClean="0">
                <a:solidFill>
                  <a:srgbClr val="FF0000"/>
                </a:solidFill>
              </a:rPr>
              <a:t> </a:t>
            </a:r>
            <a:r>
              <a:rPr sz="4400" dirty="0"/>
              <a:t>has eliminated </a:t>
            </a:r>
            <a:endParaRPr lang="es-ES_tradnl" sz="4400" dirty="0" smtClean="0"/>
          </a:p>
          <a:p>
            <a:pPr marL="0" indent="0" defTabSz="822959">
              <a:lnSpc>
                <a:spcPct val="90000"/>
              </a:lnSpc>
              <a:spcBef>
                <a:spcPts val="600"/>
              </a:spcBef>
              <a:buSzPct val="70000"/>
              <a:buNone/>
              <a:defRPr sz="3150" b="1">
                <a:latin typeface="Helvetica"/>
                <a:ea typeface="Helvetica"/>
                <a:cs typeface="Helvetica"/>
                <a:sym typeface="Helvetica"/>
              </a:defRPr>
            </a:pPr>
            <a:r>
              <a:rPr sz="4400" dirty="0" smtClean="0">
                <a:solidFill>
                  <a:srgbClr val="FF0000"/>
                </a:solidFill>
              </a:rPr>
              <a:t>REAL</a:t>
            </a:r>
            <a:r>
              <a:rPr lang="es-ES_tradnl" sz="4400" dirty="0" smtClean="0"/>
              <a:t> </a:t>
            </a:r>
            <a:r>
              <a:rPr sz="4400" dirty="0" smtClean="0"/>
              <a:t>free </a:t>
            </a:r>
            <a:r>
              <a:rPr sz="4400" dirty="0"/>
              <a:t>expression.</a:t>
            </a:r>
          </a:p>
        </p:txBody>
      </p:sp>
      <p:sp>
        <p:nvSpPr>
          <p:cNvPr id="169" name="Shape 169"/>
          <p:cNvSpPr/>
          <p:nvPr/>
        </p:nvSpPr>
        <p:spPr>
          <a:xfrm>
            <a:off x="1295400" y="1337563"/>
            <a:ext cx="6812119" cy="830997"/>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marL="571500" indent="-571500" algn="l" defTabSz="914400">
              <a:buSzPct val="100000"/>
              <a:buFont typeface="Arial"/>
              <a:buChar char="•"/>
              <a:defRPr sz="4200" b="1">
                <a:solidFill>
                  <a:srgbClr val="FF0000"/>
                </a:solidFill>
                <a:latin typeface="Helvetica"/>
                <a:ea typeface="Helvetica"/>
                <a:cs typeface="Helvetica"/>
                <a:sym typeface="Helvetica"/>
              </a:defRPr>
            </a:lvl1pPr>
          </a:lstStyle>
          <a:p>
            <a:r>
              <a:rPr sz="4800" dirty="0"/>
              <a:t> The GREAT paradox</a:t>
            </a: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Shape 171"/>
          <p:cNvSpPr>
            <a:spLocks noGrp="1"/>
          </p:cNvSpPr>
          <p:nvPr>
            <p:ph type="body" sz="quarter" idx="4294967295"/>
          </p:nvPr>
        </p:nvSpPr>
        <p:spPr>
          <a:xfrm>
            <a:off x="3110832" y="2538771"/>
            <a:ext cx="6718969" cy="4525963"/>
          </a:xfrm>
          <a:prstGeom prst="rect">
            <a:avLst/>
          </a:prstGeom>
        </p:spPr>
        <p:txBody>
          <a:bodyPr lIns="45719" tIns="45719" rIns="45719" bIns="45719" anchor="t"/>
          <a:lstStyle/>
          <a:p>
            <a:pPr marL="342900" indent="-342900" defTabSz="914400">
              <a:lnSpc>
                <a:spcPct val="90000"/>
              </a:lnSpc>
              <a:spcBef>
                <a:spcPts val="600"/>
              </a:spcBef>
              <a:buSzPct val="70000"/>
              <a:buFont typeface="Arial"/>
              <a:defRPr sz="2900" b="1">
                <a:latin typeface="Helvetica"/>
                <a:ea typeface="Helvetica"/>
                <a:cs typeface="Helvetica"/>
                <a:sym typeface="Helvetica"/>
              </a:defRPr>
            </a:pPr>
            <a:r>
              <a:t>The Ecuadorian Constitution and the Communications Law recognize freedom of expression and information.</a:t>
            </a:r>
          </a:p>
          <a:p>
            <a:pPr marL="0" indent="0" defTabSz="914400">
              <a:lnSpc>
                <a:spcPct val="90000"/>
              </a:lnSpc>
              <a:spcBef>
                <a:spcPts val="600"/>
              </a:spcBef>
              <a:buClr>
                <a:srgbClr val="F0A22E"/>
              </a:buClr>
              <a:buSzTx/>
              <a:buFont typeface="Wingdings 2"/>
              <a:buNone/>
              <a:defRPr sz="2900" b="1">
                <a:latin typeface="Helvetica"/>
                <a:ea typeface="Helvetica"/>
                <a:cs typeface="Helvetica"/>
                <a:sym typeface="Helvetica"/>
              </a:defRPr>
            </a:pPr>
            <a:endParaRPr/>
          </a:p>
          <a:p>
            <a:pPr marL="342900" indent="-342900" defTabSz="914400">
              <a:lnSpc>
                <a:spcPct val="90000"/>
              </a:lnSpc>
              <a:spcBef>
                <a:spcPts val="600"/>
              </a:spcBef>
              <a:buSzPct val="70000"/>
              <a:buFont typeface="Arial"/>
              <a:defRPr sz="2900" b="1">
                <a:latin typeface="Helvetica"/>
                <a:ea typeface="Helvetica"/>
                <a:cs typeface="Helvetica"/>
                <a:sym typeface="Helvetica"/>
              </a:defRPr>
            </a:pPr>
            <a:r>
              <a:t>But Correa’s regime… self proclaimed as the government of </a:t>
            </a:r>
            <a:r>
              <a:rPr>
                <a:solidFill>
                  <a:srgbClr val="FF0000"/>
                </a:solidFill>
              </a:rPr>
              <a:t>“clean hands, lucid minds and ardent hearts”  </a:t>
            </a:r>
            <a:r>
              <a:t>has</a:t>
            </a:r>
            <a:r>
              <a:rPr>
                <a:solidFill>
                  <a:srgbClr val="4E3B30"/>
                </a:solidFill>
              </a:rPr>
              <a:t> </a:t>
            </a:r>
            <a:r>
              <a:rPr>
                <a:solidFill>
                  <a:srgbClr val="FF0000"/>
                </a:solidFill>
              </a:rPr>
              <a:t>eliminated</a:t>
            </a:r>
            <a:r>
              <a:rPr>
                <a:solidFill>
                  <a:srgbClr val="4E3B30"/>
                </a:solidFill>
              </a:rPr>
              <a:t> </a:t>
            </a:r>
            <a:r>
              <a:t>REAL free expression.</a:t>
            </a:r>
          </a:p>
        </p:txBody>
      </p:sp>
      <p:sp>
        <p:nvSpPr>
          <p:cNvPr id="172" name="Shape 172"/>
          <p:cNvSpPr/>
          <p:nvPr/>
        </p:nvSpPr>
        <p:spPr>
          <a:xfrm>
            <a:off x="838200" y="736600"/>
            <a:ext cx="10722273" cy="13070483"/>
          </a:xfrm>
          <a:prstGeom prst="rect">
            <a:avLst/>
          </a:prstGeom>
          <a:solidFill>
            <a:srgbClr val="FFFFFF"/>
          </a:solidFill>
          <a:ln w="12700">
            <a:miter lim="400000"/>
          </a:ln>
        </p:spPr>
        <p:txBody>
          <a:bodyPr lIns="50800" tIns="50800" rIns="50800" bIns="50800" anchor="ctr"/>
          <a:lstStyle/>
          <a:p>
            <a:pPr>
              <a:defRPr sz="3200">
                <a:solidFill>
                  <a:srgbClr val="FFFFFF"/>
                </a:solidFill>
              </a:defRPr>
            </a:pPr>
            <a:endParaRPr/>
          </a:p>
        </p:txBody>
      </p:sp>
      <p:sp>
        <p:nvSpPr>
          <p:cNvPr id="173" name="Shape 173"/>
          <p:cNvSpPr/>
          <p:nvPr/>
        </p:nvSpPr>
        <p:spPr>
          <a:xfrm>
            <a:off x="3894441" y="1337563"/>
            <a:ext cx="16595120" cy="3129062"/>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defTabSz="914400">
              <a:lnSpc>
                <a:spcPct val="110000"/>
              </a:lnSpc>
              <a:defRPr sz="4000" b="1">
                <a:solidFill>
                  <a:srgbClr val="FF0000"/>
                </a:solidFill>
                <a:latin typeface="Helvetica"/>
                <a:ea typeface="Helvetica"/>
                <a:cs typeface="Helvetica"/>
                <a:sym typeface="Helvetica"/>
              </a:defRPr>
            </a:pPr>
            <a:r>
              <a:rPr sz="6000" dirty="0"/>
              <a:t>The communications  or Gag Law in Ecuador</a:t>
            </a:r>
          </a:p>
          <a:p>
            <a:pPr defTabSz="914400">
              <a:lnSpc>
                <a:spcPct val="110000"/>
              </a:lnSpc>
              <a:defRPr sz="4000" b="1">
                <a:solidFill>
                  <a:srgbClr val="FF0000"/>
                </a:solidFill>
                <a:latin typeface="Helvetica"/>
                <a:ea typeface="Helvetica"/>
                <a:cs typeface="Helvetica"/>
                <a:sym typeface="Helvetica"/>
              </a:defRPr>
            </a:pPr>
            <a:r>
              <a:rPr dirty="0"/>
              <a:t> </a:t>
            </a:r>
          </a:p>
          <a:p>
            <a:pPr lvl="1" defTabSz="914400">
              <a:lnSpc>
                <a:spcPct val="110000"/>
              </a:lnSpc>
              <a:defRPr sz="4000" b="1">
                <a:latin typeface="Helvetica"/>
                <a:ea typeface="Helvetica"/>
                <a:cs typeface="Helvetica"/>
                <a:sym typeface="Helvetica"/>
              </a:defRPr>
            </a:pPr>
            <a:r>
              <a:rPr dirty="0"/>
              <a:t>Approved  on June 25</a:t>
            </a:r>
            <a:r>
              <a:rPr baseline="30799" dirty="0"/>
              <a:t>th</a:t>
            </a:r>
            <a:r>
              <a:rPr dirty="0"/>
              <a:t> 2013 &amp; enforced as of January 2014.</a:t>
            </a:r>
          </a:p>
          <a:p>
            <a:pPr lvl="1" defTabSz="914400">
              <a:lnSpc>
                <a:spcPct val="110000"/>
              </a:lnSpc>
              <a:defRPr sz="4000" b="1">
                <a:latin typeface="Helvetica"/>
                <a:ea typeface="Helvetica"/>
                <a:cs typeface="Helvetica"/>
                <a:sym typeface="Helvetica"/>
              </a:defRPr>
            </a:pPr>
            <a:r>
              <a:rPr dirty="0"/>
              <a:t>Approval process full of irregularities</a:t>
            </a:r>
          </a:p>
        </p:txBody>
      </p:sp>
      <p:pic>
        <p:nvPicPr>
          <p:cNvPr id="174" name="image15.png"/>
          <p:cNvPicPr>
            <a:picLocks noChangeAspect="1"/>
          </p:cNvPicPr>
          <p:nvPr/>
        </p:nvPicPr>
        <p:blipFill>
          <a:blip r:embed="rId3">
            <a:extLst/>
          </a:blip>
          <a:stretch>
            <a:fillRect/>
          </a:stretch>
        </p:blipFill>
        <p:spPr>
          <a:xfrm>
            <a:off x="4584517" y="4429118"/>
            <a:ext cx="15214966" cy="7622373"/>
          </a:xfrm>
          <a:prstGeom prst="rect">
            <a:avLst/>
          </a:prstGeom>
          <a:ln w="12700">
            <a:miter lim="400000"/>
          </a:ln>
        </p:spPr>
      </p:pic>
      <p:sp>
        <p:nvSpPr>
          <p:cNvPr id="175" name="Shape 175"/>
          <p:cNvSpPr/>
          <p:nvPr/>
        </p:nvSpPr>
        <p:spPr>
          <a:xfrm>
            <a:off x="6830863" y="12430324"/>
            <a:ext cx="10722274" cy="8534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defTabSz="914400">
              <a:defRPr sz="2500" b="1">
                <a:latin typeface="Helvetica"/>
                <a:ea typeface="Helvetica"/>
                <a:cs typeface="Helvetica"/>
                <a:sym typeface="Helvetica"/>
              </a:defRPr>
            </a:lvl1pPr>
          </a:lstStyle>
          <a:p>
            <a:r>
              <a:t>Opposition members of the Assembly protest against the approval.</a:t>
            </a: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Shape 183"/>
          <p:cNvSpPr/>
          <p:nvPr/>
        </p:nvSpPr>
        <p:spPr>
          <a:xfrm>
            <a:off x="4697129" y="1788160"/>
            <a:ext cx="14989742" cy="10058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defTabSz="914400">
              <a:lnSpc>
                <a:spcPct val="90000"/>
              </a:lnSpc>
              <a:defRPr sz="6000" b="1" cap="all">
                <a:solidFill>
                  <a:srgbClr val="FF0000"/>
                </a:solidFill>
                <a:latin typeface="Helvetica"/>
                <a:ea typeface="Helvetica"/>
                <a:cs typeface="Helvetica"/>
                <a:sym typeface="Helvetica"/>
              </a:defRPr>
            </a:pPr>
            <a:r>
              <a:t>What is the Communications Law?</a:t>
            </a:r>
          </a:p>
        </p:txBody>
      </p:sp>
      <p:sp>
        <p:nvSpPr>
          <p:cNvPr id="184" name="Shape 184"/>
          <p:cNvSpPr>
            <a:spLocks noGrp="1"/>
          </p:cNvSpPr>
          <p:nvPr>
            <p:ph type="body" sz="quarter" idx="4294967295"/>
          </p:nvPr>
        </p:nvSpPr>
        <p:spPr>
          <a:xfrm>
            <a:off x="563809" y="8995517"/>
            <a:ext cx="23256383" cy="2432352"/>
          </a:xfrm>
          <a:prstGeom prst="rect">
            <a:avLst/>
          </a:prstGeom>
        </p:spPr>
        <p:txBody>
          <a:bodyPr lIns="45719" tIns="45719" rIns="45719" bIns="45719" anchor="t"/>
          <a:lstStyle/>
          <a:p>
            <a:pPr marL="0" indent="0" algn="ctr" defTabSz="914400">
              <a:lnSpc>
                <a:spcPct val="120000"/>
              </a:lnSpc>
              <a:spcBef>
                <a:spcPts val="0"/>
              </a:spcBef>
              <a:buSzTx/>
              <a:buNone/>
              <a:defRPr sz="3500" b="1">
                <a:latin typeface="Helvetica"/>
                <a:ea typeface="Helvetica"/>
                <a:cs typeface="Helvetica"/>
                <a:sym typeface="Helvetica"/>
              </a:defRPr>
            </a:pPr>
            <a:r>
              <a:rPr dirty="0"/>
              <a:t>It converts communications into a public service </a:t>
            </a:r>
            <a:r>
              <a:rPr dirty="0">
                <a:solidFill>
                  <a:srgbClr val="FF0000"/>
                </a:solidFill>
              </a:rPr>
              <a:t>such as water, energy or sewage.</a:t>
            </a:r>
          </a:p>
          <a:p>
            <a:pPr marL="0" indent="0" algn="ctr" defTabSz="914400">
              <a:lnSpc>
                <a:spcPct val="120000"/>
              </a:lnSpc>
              <a:spcBef>
                <a:spcPts val="0"/>
              </a:spcBef>
              <a:buSzTx/>
              <a:buNone/>
              <a:defRPr sz="3500" b="1">
                <a:latin typeface="Helvetica"/>
                <a:ea typeface="Helvetica"/>
                <a:cs typeface="Helvetica"/>
                <a:sym typeface="Helvetica"/>
              </a:defRPr>
            </a:pPr>
            <a:r>
              <a:rPr dirty="0"/>
              <a:t>Therefore, information, and the right to express ideas becomes a service to be controlled by the government.</a:t>
            </a:r>
          </a:p>
          <a:p>
            <a:pPr marL="0" indent="0" algn="ctr" defTabSz="914400">
              <a:lnSpc>
                <a:spcPct val="120000"/>
              </a:lnSpc>
              <a:spcBef>
                <a:spcPts val="0"/>
              </a:spcBef>
              <a:buSzTx/>
              <a:buNone/>
              <a:defRPr sz="3500" b="1">
                <a:latin typeface="Helvetica"/>
                <a:ea typeface="Helvetica"/>
                <a:cs typeface="Helvetica"/>
                <a:sym typeface="Helvetica"/>
              </a:defRPr>
            </a:pPr>
            <a:r>
              <a:rPr dirty="0"/>
              <a:t>The proposal was signed into law by the Assembly </a:t>
            </a:r>
            <a:r>
              <a:rPr lang="en-US" dirty="0" smtClean="0"/>
              <a:t>under the cover of a national holiday</a:t>
            </a:r>
            <a:r>
              <a:rPr dirty="0" smtClean="0"/>
              <a:t>.</a:t>
            </a:r>
            <a:endParaRPr dirty="0"/>
          </a:p>
        </p:txBody>
      </p:sp>
      <p:pic>
        <p:nvPicPr>
          <p:cNvPr id="185" name="pasted-image.png"/>
          <p:cNvPicPr>
            <a:picLocks noChangeAspect="1"/>
          </p:cNvPicPr>
          <p:nvPr/>
        </p:nvPicPr>
        <p:blipFill>
          <a:blip r:embed="rId3">
            <a:extLst/>
          </a:blip>
          <a:srcRect b="58812"/>
          <a:stretch>
            <a:fillRect/>
          </a:stretch>
        </p:blipFill>
        <p:spPr>
          <a:xfrm>
            <a:off x="1663768" y="3503983"/>
            <a:ext cx="21056464" cy="4781709"/>
          </a:xfrm>
          <a:prstGeom prst="rect">
            <a:avLst/>
          </a:prstGeom>
          <a:ln w="12700">
            <a:miter lim="400000"/>
          </a:ln>
        </p:spPr>
      </p:pic>
    </p:spTree>
  </p:cSld>
  <p:clrMapOvr>
    <a:masterClrMapping/>
  </p:clrMapOvr>
  <p:transition spd="slow"/>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127</TotalTime>
  <Words>2098</Words>
  <Application>Microsoft Office PowerPoint</Application>
  <PresentationFormat>Custom</PresentationFormat>
  <Paragraphs>165</Paragraphs>
  <Slides>30</Slides>
  <Notes>20</Notes>
  <HiddenSlides>0</HiddenSlides>
  <MMClips>1</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Melba Jimenez</dc:creator>
  <cp:lastModifiedBy>Melba Jimenez</cp:lastModifiedBy>
  <cp:revision>15</cp:revision>
  <dcterms:modified xsi:type="dcterms:W3CDTF">2016-05-04T15:28:58Z</dcterms:modified>
</cp:coreProperties>
</file>