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3" ContentType="audi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3" r:id="rId9"/>
    <p:sldId id="266" r:id="rId10"/>
    <p:sldId id="269" r:id="rId11"/>
    <p:sldId id="268" r:id="rId12"/>
    <p:sldId id="264" r:id="rId13"/>
    <p:sldId id="267" r:id="rId14"/>
    <p:sldId id="270" r:id="rId15"/>
    <p:sldId id="272" r:id="rId16"/>
    <p:sldId id="278" r:id="rId17"/>
    <p:sldId id="271" r:id="rId18"/>
    <p:sldId id="282" r:id="rId19"/>
    <p:sldId id="273" r:id="rId20"/>
    <p:sldId id="274" r:id="rId21"/>
    <p:sldId id="275" r:id="rId22"/>
    <p:sldId id="276" r:id="rId23"/>
    <p:sldId id="280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529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30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46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21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52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7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307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988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6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077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841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BD22-3240-4A41-9E57-B24FE1321F18}" type="datetimeFigureOut">
              <a:rPr lang="en-US" smtClean="0"/>
              <a:t>4/8/16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B47E-B876-2A4E-8F4F-C6301BB7D8F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62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hdphoto3.wdp"/><Relationship Id="rId20" Type="http://schemas.microsoft.com/office/2007/relationships/hdphoto" Target="../media/hdphoto7.wdp"/><Relationship Id="rId21" Type="http://schemas.openxmlformats.org/officeDocument/2006/relationships/image" Target="../media/image16.jpeg"/><Relationship Id="rId22" Type="http://schemas.microsoft.com/office/2007/relationships/hdphoto" Target="../media/hdphoto8.wdp"/><Relationship Id="rId23" Type="http://schemas.openxmlformats.org/officeDocument/2006/relationships/image" Target="../media/image17.jpeg"/><Relationship Id="rId24" Type="http://schemas.microsoft.com/office/2007/relationships/hdphoto" Target="../media/hdphoto9.wdp"/><Relationship Id="rId25" Type="http://schemas.openxmlformats.org/officeDocument/2006/relationships/image" Target="../media/image18.jpeg"/><Relationship Id="rId26" Type="http://schemas.microsoft.com/office/2007/relationships/hdphoto" Target="../media/hdphoto10.wdp"/><Relationship Id="rId27" Type="http://schemas.openxmlformats.org/officeDocument/2006/relationships/image" Target="../media/image19.jpeg"/><Relationship Id="rId28" Type="http://schemas.microsoft.com/office/2007/relationships/hdphoto" Target="../media/hdphoto11.wdp"/><Relationship Id="rId10" Type="http://schemas.openxmlformats.org/officeDocument/2006/relationships/image" Target="../media/image9.jpg"/><Relationship Id="rId11" Type="http://schemas.openxmlformats.org/officeDocument/2006/relationships/image" Target="../media/image10.jpeg"/><Relationship Id="rId12" Type="http://schemas.microsoft.com/office/2007/relationships/hdphoto" Target="../media/hdphoto4.wdp"/><Relationship Id="rId13" Type="http://schemas.openxmlformats.org/officeDocument/2006/relationships/image" Target="../media/image11.jpg"/><Relationship Id="rId14" Type="http://schemas.openxmlformats.org/officeDocument/2006/relationships/image" Target="../media/image12.jpeg"/><Relationship Id="rId15" Type="http://schemas.microsoft.com/office/2007/relationships/hdphoto" Target="../media/hdphoto5.wdp"/><Relationship Id="rId16" Type="http://schemas.openxmlformats.org/officeDocument/2006/relationships/image" Target="../media/image13.png"/><Relationship Id="rId17" Type="http://schemas.openxmlformats.org/officeDocument/2006/relationships/image" Target="../media/image14.jpeg"/><Relationship Id="rId18" Type="http://schemas.microsoft.com/office/2007/relationships/hdphoto" Target="../media/hdphoto6.wdp"/><Relationship Id="rId1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image" Target="../media/image7.jpeg"/><Relationship Id="rId7" Type="http://schemas.microsoft.com/office/2007/relationships/hdphoto" Target="../media/hdphoto2.wdp"/><Relationship Id="rId8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si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052"/>
            <a:ext cx="2184865" cy="2301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907" y="5215183"/>
            <a:ext cx="532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Reunión de Medio Año</a:t>
            </a:r>
          </a:p>
          <a:p>
            <a:pPr algn="ctr"/>
            <a:r>
              <a:rPr lang="es-ES_tradnl" sz="1400" dirty="0" smtClean="0"/>
              <a:t>Punta Cana, República Dominicana</a:t>
            </a:r>
          </a:p>
          <a:p>
            <a:pPr algn="ctr"/>
            <a:r>
              <a:rPr lang="es-ES_tradnl" sz="1400" dirty="0" smtClean="0"/>
              <a:t>8 de Abril de 2016</a:t>
            </a:r>
            <a:endParaRPr lang="es-ES_tradnl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20907" y="1418581"/>
            <a:ext cx="6008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>
                <a:latin typeface="Abadi MT Condensed Extra Bold"/>
                <a:cs typeface="Abadi MT Condensed Extra Bold"/>
              </a:rPr>
              <a:t>Tres Pasos </a:t>
            </a:r>
            <a:r>
              <a:rPr lang="es-ES_tradnl" sz="4800" dirty="0">
                <a:latin typeface="Abadi MT Condensed Extra Bold"/>
                <a:cs typeface="Abadi MT Condensed Extra Bold"/>
              </a:rPr>
              <a:t>H</a:t>
            </a:r>
            <a:r>
              <a:rPr lang="es-ES_tradnl" sz="4800" dirty="0" smtClean="0">
                <a:latin typeface="Abadi MT Condensed Extra Bold"/>
                <a:cs typeface="Abadi MT Condensed Extra Bold"/>
              </a:rPr>
              <a:t>acia la Transformación Digital</a:t>
            </a:r>
            <a:endParaRPr lang="es-ES_tradnl" sz="48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7" name="Picture 6" descr="Logo_clicLogix_def_1503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 b="58586"/>
          <a:stretch/>
        </p:blipFill>
        <p:spPr>
          <a:xfrm>
            <a:off x="5658605" y="5215183"/>
            <a:ext cx="4918841" cy="73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1967" y="3015551"/>
            <a:ext cx="506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Abadi MT Condensed Light"/>
                <a:cs typeface="Abadi MT Condensed Light"/>
              </a:rPr>
              <a:t>Rafael Bonnelly Ricart</a:t>
            </a:r>
          </a:p>
          <a:p>
            <a:r>
              <a:rPr lang="es-ES_tradnl" sz="2800" dirty="0" smtClean="0">
                <a:latin typeface="Abadi MT Condensed Light"/>
                <a:cs typeface="Abadi MT Condensed Light"/>
              </a:rPr>
              <a:t>CEO, clicLogix</a:t>
            </a:r>
            <a:endParaRPr lang="es-ES_tradnl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31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167" y="1720473"/>
            <a:ext cx="5325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/>
              <a:t>¿Qué cambió en 20 años?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73199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omo-mymarketingmob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3109"/>
            <a:ext cx="79248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026" y="505217"/>
            <a:ext cx="693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Abadi MT Condensed Light"/>
                <a:cs typeface="Abadi MT Condensed Light"/>
              </a:rPr>
              <a:t>Cambiaron los Consumidores</a:t>
            </a:r>
            <a:endParaRPr lang="es-ES_tradnl" sz="4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56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30 at 11.3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" y="1091630"/>
            <a:ext cx="9144000" cy="5361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304" y="259437"/>
            <a:ext cx="6281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Abadi MT Condensed Light"/>
                <a:cs typeface="Abadi MT Condensed Light"/>
              </a:rPr>
              <a:t>Cambiaron los soportes</a:t>
            </a:r>
            <a:endParaRPr lang="es-ES_tradnl" sz="4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95368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3189" y="327709"/>
            <a:ext cx="7059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Abadi MT Condensed Light"/>
                <a:cs typeface="Abadi MT Condensed Light"/>
              </a:rPr>
              <a:t>Cambiaron los competidores!</a:t>
            </a:r>
            <a:endParaRPr lang="es-ES_tradnl" sz="4400" dirty="0">
              <a:latin typeface="Abadi MT Condensed Light"/>
              <a:cs typeface="Abadi MT Condensed Light"/>
            </a:endParaRPr>
          </a:p>
        </p:txBody>
      </p:sp>
      <p:pic>
        <p:nvPicPr>
          <p:cNvPr id="12" name="Picture 11" descr="Screen Shot 2016-04-08 at 12.4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751"/>
            <a:ext cx="9144000" cy="51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badi MT Condensed Light"/>
                <a:cs typeface="Abadi MT Condensed Light"/>
              </a:rPr>
              <a:t>Cambiaron los clientes</a:t>
            </a:r>
            <a:endParaRPr lang="es-ES_tradnl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Screen Shot 2016-04-08 at 12.4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en podra defendern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26" y="682727"/>
            <a:ext cx="7032096" cy="52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167" y="1720473"/>
            <a:ext cx="5325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/>
              <a:t>¿Dónde está su medio?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42461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7 at 11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74" y="751001"/>
            <a:ext cx="3120930" cy="534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8 at 12.19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8"/>
          <a:stretch/>
        </p:blipFill>
        <p:spPr>
          <a:xfrm>
            <a:off x="2976141" y="568219"/>
            <a:ext cx="3135293" cy="560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59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268" y="1461037"/>
            <a:ext cx="6199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/>
              <a:t>Tres Pasos Hacia la Transformación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195614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badi MT Condensed Light"/>
                <a:cs typeface="Abadi MT Condensed Light"/>
              </a:rPr>
              <a:t>Padre del Diarismo Dominicano</a:t>
            </a:r>
            <a:endParaRPr lang="es-ES_tradnl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arturo j pellerano alfa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9" y="1628794"/>
            <a:ext cx="3810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035" y="1733104"/>
            <a:ext cx="4156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Abadi MT Condensed Extra Bold"/>
                <a:cs typeface="Abadi MT Condensed Extra Bold"/>
              </a:rPr>
              <a:t>Arturo J. </a:t>
            </a:r>
            <a:r>
              <a:rPr lang="es-ES_tradnl" sz="2800" dirty="0" err="1" smtClean="0">
                <a:latin typeface="Abadi MT Condensed Extra Bold"/>
                <a:cs typeface="Abadi MT Condensed Extra Bold"/>
              </a:rPr>
              <a:t>Pellerano</a:t>
            </a:r>
            <a:r>
              <a:rPr lang="es-ES_tradnl" sz="2800" dirty="0" smtClean="0">
                <a:latin typeface="Abadi MT Condensed Extra Bold"/>
                <a:cs typeface="Abadi MT Condensed Extra Bold"/>
              </a:rPr>
              <a:t> </a:t>
            </a:r>
            <a:r>
              <a:rPr lang="es-ES_tradnl" sz="2800" dirty="0" err="1" smtClean="0">
                <a:latin typeface="Abadi MT Condensed Extra Bold"/>
                <a:cs typeface="Abadi MT Condensed Extra Bold"/>
              </a:rPr>
              <a:t>Alfau</a:t>
            </a:r>
            <a:endParaRPr lang="es-ES_tradnl" sz="2800" dirty="0" smtClean="0">
              <a:latin typeface="Abadi MT Condensed Extra Bold"/>
              <a:cs typeface="Abadi MT Condensed Extra Bold"/>
            </a:endParaRPr>
          </a:p>
          <a:p>
            <a:r>
              <a:rPr lang="es-ES_tradnl" sz="2400" dirty="0" smtClean="0"/>
              <a:t>(1864-1935)</a:t>
            </a:r>
          </a:p>
          <a:p>
            <a:endParaRPr lang="es-ES_tradnl" sz="2400" dirty="0"/>
          </a:p>
          <a:p>
            <a:r>
              <a:rPr lang="es-ES_tradnl" sz="2400" dirty="0" smtClean="0"/>
              <a:t>Fundador del Listín Diario</a:t>
            </a:r>
          </a:p>
          <a:p>
            <a:r>
              <a:rPr lang="es-ES_tradnl" sz="2400" dirty="0" smtClean="0"/>
              <a:t>1ro de Agosto de 1889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27700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badi MT Condensed Light"/>
                <a:cs typeface="Abadi MT Condensed Light"/>
              </a:rPr>
              <a:t>1. Diagnóstico y Oportunidad</a:t>
            </a:r>
            <a:endParaRPr lang="es-ES_tradnl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Screen Shot 2016-04-08 at 12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" y="1884327"/>
            <a:ext cx="8066795" cy="432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33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badi MT Condensed Light"/>
                <a:cs typeface="Abadi MT Condensed Light"/>
              </a:rPr>
              <a:t>2. Aceleración</a:t>
            </a:r>
            <a:endParaRPr lang="es-ES_tradnl" dirty="0">
              <a:latin typeface="Abadi MT Condensed Light"/>
              <a:cs typeface="Abadi MT Condensed Light"/>
            </a:endParaRPr>
          </a:p>
        </p:txBody>
      </p:sp>
      <p:pic>
        <p:nvPicPr>
          <p:cNvPr id="3" name="Picture 2" descr="Screen Shot 2016-04-08 at 1.0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7782"/>
            <a:ext cx="8387609" cy="3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Medición</a:t>
            </a:r>
            <a:endParaRPr lang="es-ES_tradnl" dirty="0"/>
          </a:p>
        </p:txBody>
      </p:sp>
      <p:pic>
        <p:nvPicPr>
          <p:cNvPr id="4" name="Picture 3" descr="medic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268" y="1461037"/>
            <a:ext cx="6199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En Busca de un Estándar </a:t>
            </a:r>
            <a:r>
              <a:rPr lang="es-ES_tradnl" sz="4800" dirty="0"/>
              <a:t>P</a:t>
            </a:r>
            <a:r>
              <a:rPr lang="es-ES_tradnl" sz="4800" dirty="0" smtClean="0"/>
              <a:t>ara la Transformación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814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7 at 11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09" y="751001"/>
            <a:ext cx="3120930" cy="534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47669" y="2444166"/>
            <a:ext cx="400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http://</a:t>
            </a:r>
            <a:r>
              <a:rPr lang="es-ES_tradnl" sz="2400" dirty="0" err="1" smtClean="0"/>
              <a:t>scorecard.cliclogix.com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1489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268" y="1461037"/>
            <a:ext cx="6199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Muchas gracias!</a:t>
            </a:r>
          </a:p>
          <a:p>
            <a:pPr algn="ctr"/>
            <a:endParaRPr lang="es-ES_tradnl" sz="4800" dirty="0"/>
          </a:p>
          <a:p>
            <a:pPr algn="ctr"/>
            <a:r>
              <a:rPr lang="es-ES_tradnl" sz="4800" dirty="0" smtClean="0"/>
              <a:t>@Rafael Bonnelly</a:t>
            </a:r>
          </a:p>
        </p:txBody>
      </p:sp>
      <p:pic>
        <p:nvPicPr>
          <p:cNvPr id="3" name="Picture 2" descr="Logo_clicLogix_def_1503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 b="58586"/>
          <a:stretch/>
        </p:blipFill>
        <p:spPr>
          <a:xfrm>
            <a:off x="1165977" y="4204754"/>
            <a:ext cx="7839428" cy="11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/>
              <a:t>Héroes del Periodismo Dominicano</a:t>
            </a:r>
            <a:endParaRPr lang="es-ES_tradnl" dirty="0"/>
          </a:p>
        </p:txBody>
      </p:sp>
      <p:pic>
        <p:nvPicPr>
          <p:cNvPr id="4" name="Picture 3" descr="orlando-martin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56" y="1143001"/>
            <a:ext cx="1199630" cy="1439555"/>
          </a:xfrm>
          <a:prstGeom prst="rect">
            <a:avLst/>
          </a:prstGeom>
        </p:spPr>
      </p:pic>
      <p:pic>
        <p:nvPicPr>
          <p:cNvPr id="6" name="Picture 5" descr="goyi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r="27092" b="10799"/>
          <a:stretch/>
        </p:blipFill>
        <p:spPr>
          <a:xfrm>
            <a:off x="4793972" y="1143001"/>
            <a:ext cx="1124556" cy="1439554"/>
          </a:xfrm>
          <a:prstGeom prst="rect">
            <a:avLst/>
          </a:prstGeom>
        </p:spPr>
      </p:pic>
      <p:pic>
        <p:nvPicPr>
          <p:cNvPr id="7" name="Picture 6" descr="marcelino 4-73320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63" y="1143002"/>
            <a:ext cx="1066122" cy="1422678"/>
          </a:xfrm>
          <a:prstGeom prst="rect">
            <a:avLst/>
          </a:prstGeom>
        </p:spPr>
      </p:pic>
      <p:pic>
        <p:nvPicPr>
          <p:cNvPr id="8" name="Picture 7" descr="enrique-piera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4617" r="50000" b="51108"/>
          <a:stretch/>
        </p:blipFill>
        <p:spPr>
          <a:xfrm>
            <a:off x="776747" y="1143001"/>
            <a:ext cx="1232704" cy="1440179"/>
          </a:xfrm>
          <a:prstGeom prst="rect">
            <a:avLst/>
          </a:prstGeom>
        </p:spPr>
      </p:pic>
      <p:pic>
        <p:nvPicPr>
          <p:cNvPr id="9" name="Picture 8" descr="blas olico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4" r="32037"/>
          <a:stretch/>
        </p:blipFill>
        <p:spPr>
          <a:xfrm>
            <a:off x="6589674" y="4798617"/>
            <a:ext cx="1088492" cy="1511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379" y="2582556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José Enrique </a:t>
            </a:r>
            <a:r>
              <a:rPr lang="es-ES_tradnl" sz="800" dirty="0" err="1" smtClean="0"/>
              <a:t>Piera</a:t>
            </a:r>
            <a:r>
              <a:rPr lang="es-ES_tradnl" sz="800" dirty="0" smtClean="0"/>
              <a:t> </a:t>
            </a:r>
            <a:r>
              <a:rPr lang="es-ES_tradnl" sz="800" dirty="0" smtClean="0"/>
              <a:t>Puig </a:t>
            </a:r>
            <a:r>
              <a:rPr lang="es-ES_tradnl" sz="800" dirty="0" smtClean="0"/>
              <a:t>1970</a:t>
            </a:r>
            <a:endParaRPr lang="es-ES_tradnl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4170" y="2582555"/>
            <a:ext cx="128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Orlando Martínez </a:t>
            </a:r>
            <a:r>
              <a:rPr lang="es-ES_tradnl" sz="800" dirty="0" err="1" smtClean="0"/>
              <a:t>Howley</a:t>
            </a:r>
            <a:r>
              <a:rPr lang="es-ES_tradnl" sz="800" dirty="0" smtClean="0"/>
              <a:t> </a:t>
            </a:r>
            <a:r>
              <a:rPr lang="es-ES_tradnl" sz="800" dirty="0" smtClean="0"/>
              <a:t>1973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1060" y="2569950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Gregorio García </a:t>
            </a:r>
            <a:r>
              <a:rPr lang="es-ES_tradnl" sz="800" dirty="0" smtClean="0"/>
              <a:t>Castro </a:t>
            </a:r>
            <a:r>
              <a:rPr lang="es-ES_tradnl" sz="800" dirty="0" smtClean="0"/>
              <a:t>1973</a:t>
            </a:r>
          </a:p>
        </p:txBody>
      </p:sp>
      <p:pic>
        <p:nvPicPr>
          <p:cNvPr id="13" name="Picture 12" descr="plinio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-927" r="10148" b="927"/>
          <a:stretch/>
        </p:blipFill>
        <p:spPr>
          <a:xfrm>
            <a:off x="6066360" y="1143000"/>
            <a:ext cx="1137626" cy="1426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0098" y="2571401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Plinio Díaz </a:t>
            </a:r>
            <a:r>
              <a:rPr lang="es-ES_tradnl" sz="800" dirty="0" smtClean="0"/>
              <a:t>Vargas</a:t>
            </a:r>
            <a:endParaRPr lang="es-ES_tradnl" sz="800" dirty="0" smtClean="0"/>
          </a:p>
          <a:p>
            <a:pPr algn="ctr"/>
            <a:r>
              <a:rPr lang="es-ES_tradnl" sz="800" dirty="0" smtClean="0"/>
              <a:t> 1974</a:t>
            </a:r>
          </a:p>
        </p:txBody>
      </p:sp>
      <p:pic>
        <p:nvPicPr>
          <p:cNvPr id="15" name="Picture 14" descr="Abraham Rodríguez.jp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8" y="1143000"/>
            <a:ext cx="1321822" cy="14573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32348" y="2565679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Abraham Rodríguez</a:t>
            </a:r>
          </a:p>
          <a:p>
            <a:pPr algn="ctr"/>
            <a:r>
              <a:rPr lang="es-ES_tradnl" sz="800" dirty="0" smtClean="0"/>
              <a:t>1971</a:t>
            </a:r>
            <a:endParaRPr lang="es-ES_tradnl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7197931" y="2552024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Marcelino Vega</a:t>
            </a:r>
          </a:p>
          <a:p>
            <a:pPr algn="ctr"/>
            <a:r>
              <a:rPr lang="es-ES_tradnl" sz="800" dirty="0" smtClean="0"/>
              <a:t>1981</a:t>
            </a:r>
          </a:p>
        </p:txBody>
      </p:sp>
      <p:pic>
        <p:nvPicPr>
          <p:cNvPr id="18" name="Picture 17" descr="Narciso -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598"/>
          <a:stretch/>
        </p:blipFill>
        <p:spPr>
          <a:xfrm>
            <a:off x="776748" y="2921110"/>
            <a:ext cx="1232704" cy="14904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6747" y="4453779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Narciso González Medina</a:t>
            </a:r>
          </a:p>
          <a:p>
            <a:pPr algn="ctr"/>
            <a:r>
              <a:rPr lang="es-ES_tradnl" sz="800" dirty="0" smtClean="0"/>
              <a:t>1994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1917" y="4443275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Juan Emilio Andújar Matos 2004</a:t>
            </a:r>
          </a:p>
        </p:txBody>
      </p:sp>
      <p:pic>
        <p:nvPicPr>
          <p:cNvPr id="22" name="Picture 21" descr="johnny martinez.jpe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11271" r="28547" b="38095"/>
          <a:stretch/>
        </p:blipFill>
        <p:spPr>
          <a:xfrm>
            <a:off x="4633176" y="2900594"/>
            <a:ext cx="1199630" cy="15210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3492" y="4446201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Johnny Martínez San Cristóbal, 2006</a:t>
            </a:r>
          </a:p>
        </p:txBody>
      </p:sp>
      <p:pic>
        <p:nvPicPr>
          <p:cNvPr id="24" name="Picture 23" descr="Unknown_Person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6263"/>
          <a:stretch/>
        </p:blipFill>
        <p:spPr>
          <a:xfrm>
            <a:off x="6013448" y="2900594"/>
            <a:ext cx="1079327" cy="15210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61516" y="4446201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 smtClean="0"/>
              <a:t>Facundo </a:t>
            </a:r>
            <a:r>
              <a:rPr lang="es-ES_tradnl" sz="800" dirty="0" err="1" smtClean="0"/>
              <a:t>Labata</a:t>
            </a:r>
            <a:r>
              <a:rPr lang="es-ES_tradnl" sz="800" dirty="0" smtClean="0"/>
              <a:t> Ramírez	2006</a:t>
            </a:r>
          </a:p>
        </p:txBody>
      </p:sp>
      <p:pic>
        <p:nvPicPr>
          <p:cNvPr id="26" name="Picture 25" descr="vicente.jp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3" r="20777"/>
          <a:stretch/>
        </p:blipFill>
        <p:spPr>
          <a:xfrm>
            <a:off x="7259380" y="2900594"/>
            <a:ext cx="1131571" cy="152100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94194" y="4442987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Vicente Normando García Reyes  2008</a:t>
            </a:r>
          </a:p>
        </p:txBody>
      </p:sp>
      <p:pic>
        <p:nvPicPr>
          <p:cNvPr id="28" name="Picture 27" descr="juan carlos vasquez.jp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39"/>
          <a:stretch/>
        </p:blipFill>
        <p:spPr>
          <a:xfrm>
            <a:off x="3400472" y="2918520"/>
            <a:ext cx="1172521" cy="1503076"/>
          </a:xfrm>
          <a:prstGeom prst="rect">
            <a:avLst/>
          </a:prstGeom>
        </p:spPr>
      </p:pic>
      <p:pic>
        <p:nvPicPr>
          <p:cNvPr id="29" name="Picture 28" descr="Unknown_Person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6263"/>
          <a:stretch/>
        </p:blipFill>
        <p:spPr>
          <a:xfrm>
            <a:off x="2185725" y="2932777"/>
            <a:ext cx="1079327" cy="152100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21466" y="4453779"/>
            <a:ext cx="12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Juan Carlos Vásquez</a:t>
            </a:r>
          </a:p>
          <a:p>
            <a:pPr algn="ctr"/>
            <a:r>
              <a:rPr lang="es-ES_tradnl" sz="800" dirty="0" smtClean="0"/>
              <a:t>1995</a:t>
            </a:r>
            <a:br>
              <a:rPr lang="es-ES_tradnl" sz="800" dirty="0" smtClean="0"/>
            </a:br>
            <a:endParaRPr lang="es-ES_tradnl" sz="800" dirty="0" smtClean="0"/>
          </a:p>
        </p:txBody>
      </p:sp>
      <p:pic>
        <p:nvPicPr>
          <p:cNvPr id="31" name="Picture 30" descr="domingo gc el comunic interact 02.JP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64" r="31260" b="56633"/>
          <a:stretch/>
        </p:blipFill>
        <p:spPr>
          <a:xfrm>
            <a:off x="1471949" y="4781541"/>
            <a:ext cx="1138102" cy="15824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27347" y="6368953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Domingo </a:t>
            </a:r>
            <a:r>
              <a:rPr lang="es-ES_tradnl" sz="800" dirty="0" err="1" smtClean="0"/>
              <a:t>Disla</a:t>
            </a:r>
            <a:r>
              <a:rPr lang="es-ES_tradnl" sz="800" dirty="0" smtClean="0"/>
              <a:t> Florentino  2006</a:t>
            </a:r>
          </a:p>
        </p:txBody>
      </p:sp>
      <p:pic>
        <p:nvPicPr>
          <p:cNvPr id="33" name="Picture 32" descr="azabache.jpeg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1" t="-1396" r="1612" b="32192"/>
          <a:stretch/>
        </p:blipFill>
        <p:spPr>
          <a:xfrm>
            <a:off x="2706353" y="4757653"/>
            <a:ext cx="1172521" cy="16063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3014" y="6379386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Vicente Normando García Reyes 2008</a:t>
            </a:r>
          </a:p>
        </p:txBody>
      </p:sp>
      <p:pic>
        <p:nvPicPr>
          <p:cNvPr id="35" name="Picture 34" descr="napoleon-rojas.jpg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8" r="22097" b="25540"/>
          <a:stretch/>
        </p:blipFill>
        <p:spPr>
          <a:xfrm>
            <a:off x="5271984" y="4757653"/>
            <a:ext cx="1186410" cy="157926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24409" y="6343538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Napoleón Rojas Vicioso</a:t>
            </a:r>
          </a:p>
          <a:p>
            <a:pPr algn="ctr"/>
            <a:r>
              <a:rPr lang="es-ES_tradnl" sz="800" dirty="0" smtClean="0"/>
              <a:t>2014</a:t>
            </a:r>
          </a:p>
        </p:txBody>
      </p:sp>
      <p:pic>
        <p:nvPicPr>
          <p:cNvPr id="37" name="Picture 36" descr="José-Silvestre-519x441.jpg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9297" r="27232" b="21392"/>
          <a:stretch/>
        </p:blipFill>
        <p:spPr>
          <a:xfrm>
            <a:off x="3980022" y="4792333"/>
            <a:ext cx="1199630" cy="156975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905983" y="6381086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José A. Silvestre De Los Santos  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09867" y="6344805"/>
            <a:ext cx="12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/>
              <a:t>Blas Olivo Santana</a:t>
            </a:r>
          </a:p>
          <a:p>
            <a:pPr algn="ctr"/>
            <a:r>
              <a:rPr lang="es-ES_tradnl" sz="80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6732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7 at 10.38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2" name="Himno Nacional De La Republica Dominicana(c2)_bajado_de_(GENTEFLOW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56" y="-284510"/>
            <a:ext cx="9333112" cy="93331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46216" y="4418851"/>
            <a:ext cx="828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Transformación circa 1995</a:t>
            </a:r>
            <a:endParaRPr lang="es-ES_tradnl" sz="6000" dirty="0">
              <a:solidFill>
                <a:srgbClr val="800000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79847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itlin-jenner-media-strate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69" y="0"/>
            <a:ext cx="121811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0919" y="5284313"/>
            <a:ext cx="82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Transformación 2016</a:t>
            </a:r>
            <a:endParaRPr lang="es-ES_tradnl" sz="6000" dirty="0">
              <a:solidFill>
                <a:schemeClr val="accent6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6623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nnerParty_196663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30" y="327709"/>
            <a:ext cx="9673324" cy="6035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325" y="5065840"/>
            <a:ext cx="7701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>
                <a:solidFill>
                  <a:srgbClr val="E46C0A"/>
                </a:solidFill>
                <a:latin typeface="Abadi MT Condensed Extra Bold"/>
                <a:cs typeface="Abadi MT Condensed Extra Bold"/>
              </a:rPr>
              <a:t>Comida de Amigos 1996</a:t>
            </a:r>
            <a:endParaRPr lang="es-ES_tradnl" sz="6000" dirty="0">
              <a:solidFill>
                <a:srgbClr val="E46C0A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62303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phones_dinnertable9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885" y="5065840"/>
            <a:ext cx="681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Cena de Amigos 2016</a:t>
            </a:r>
            <a:endParaRPr lang="es-ES_tradnl" sz="60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66654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8 at 12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" y="1884327"/>
            <a:ext cx="8066795" cy="432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61128" y="177399"/>
            <a:ext cx="6786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latin typeface="Abadi MT Condensed Light"/>
                <a:cs typeface="Abadi MT Condensed Light"/>
              </a:rPr>
              <a:t>¿Dónde se encuentra su medio en el proceso de transformación?</a:t>
            </a:r>
            <a:endParaRPr lang="es-ES_tradnl" sz="4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868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215</Words>
  <Application>Microsoft Macintosh PowerPoint</Application>
  <PresentationFormat>On-screen Show (4:3)</PresentationFormat>
  <Paragraphs>57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Padre del Diarismo Dominicano</vt:lpstr>
      <vt:lpstr>Héroes del Periodismo Dominicano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Cambiaron los clientes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Diagnóstico y Oportunidad</vt:lpstr>
      <vt:lpstr>2. Aceleración</vt:lpstr>
      <vt:lpstr>3. Medición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Bonnelly</dc:creator>
  <cp:lastModifiedBy>Rafael Bonnelly</cp:lastModifiedBy>
  <cp:revision>30</cp:revision>
  <dcterms:created xsi:type="dcterms:W3CDTF">2016-04-07T12:33:32Z</dcterms:created>
  <dcterms:modified xsi:type="dcterms:W3CDTF">2016-04-08T12:29:01Z</dcterms:modified>
</cp:coreProperties>
</file>