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90" r:id="rId3"/>
    <p:sldId id="300" r:id="rId4"/>
    <p:sldId id="257" r:id="rId5"/>
    <p:sldId id="297" r:id="rId6"/>
    <p:sldId id="298" r:id="rId7"/>
    <p:sldId id="258" r:id="rId8"/>
    <p:sldId id="262" r:id="rId9"/>
    <p:sldId id="259" r:id="rId10"/>
    <p:sldId id="260" r:id="rId11"/>
    <p:sldId id="261" r:id="rId12"/>
    <p:sldId id="266" r:id="rId13"/>
    <p:sldId id="263" r:id="rId14"/>
    <p:sldId id="265" r:id="rId15"/>
    <p:sldId id="273" r:id="rId16"/>
    <p:sldId id="272" r:id="rId17"/>
    <p:sldId id="267" r:id="rId18"/>
    <p:sldId id="288" r:id="rId19"/>
    <p:sldId id="276" r:id="rId20"/>
    <p:sldId id="285" r:id="rId21"/>
    <p:sldId id="268" r:id="rId22"/>
    <p:sldId id="269" r:id="rId23"/>
    <p:sldId id="270" r:id="rId24"/>
    <p:sldId id="279" r:id="rId25"/>
    <p:sldId id="274" r:id="rId26"/>
    <p:sldId id="299" r:id="rId27"/>
    <p:sldId id="292" r:id="rId28"/>
    <p:sldId id="293" r:id="rId29"/>
    <p:sldId id="294" r:id="rId30"/>
    <p:sldId id="295" r:id="rId31"/>
    <p:sldId id="296" r:id="rId32"/>
    <p:sldId id="277" r:id="rId33"/>
    <p:sldId id="291" r:id="rId34"/>
    <p:sldId id="271" r:id="rId35"/>
    <p:sldId id="27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6A312"/>
    <a:srgbClr val="1E7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3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CE320-8E61-DE4B-9EF6-508F6D5D3EBE}" type="datetimeFigureOut">
              <a:rPr lang="en-US" smtClean="0"/>
              <a:t>08/04/16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296EF-FFB1-234C-B5A0-82267BFAF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2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Either Extremely or Very concerned about ad blocking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610-486A-1040-B00B-CA4959E6AD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8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 that between 50-75% of their digital revenue is based on display advertising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610-486A-1040-B00B-CA4959E6AD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32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noticed</a:t>
            </a:r>
            <a:r>
              <a:rPr lang="en-US" baseline="0" dirty="0" smtClean="0"/>
              <a:t> a change in the performance of their ads already.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FC610-486A-1040-B00B-CA4959E6AD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4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1246-AD1C-2044-9599-0A98A47EF492}" type="datetimeFigureOut">
              <a:rPr lang="en-US" smtClean="0"/>
              <a:t>08/04/16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F471-E0E4-0E4D-B7C1-1D158ABB8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4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1246-AD1C-2044-9599-0A98A47EF492}" type="datetimeFigureOut">
              <a:rPr lang="en-US" smtClean="0"/>
              <a:t>08/04/16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F471-E0E4-0E4D-B7C1-1D158ABB8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6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1246-AD1C-2044-9599-0A98A47EF492}" type="datetimeFigureOut">
              <a:rPr lang="en-US" smtClean="0"/>
              <a:t>08/04/16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F471-E0E4-0E4D-B7C1-1D158ABB8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1246-AD1C-2044-9599-0A98A47EF492}" type="datetimeFigureOut">
              <a:rPr lang="en-US" smtClean="0"/>
              <a:t>08/04/16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F471-E0E4-0E4D-B7C1-1D158ABB8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8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1246-AD1C-2044-9599-0A98A47EF492}" type="datetimeFigureOut">
              <a:rPr lang="en-US" smtClean="0"/>
              <a:t>08/04/16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F471-E0E4-0E4D-B7C1-1D158ABB8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6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1246-AD1C-2044-9599-0A98A47EF492}" type="datetimeFigureOut">
              <a:rPr lang="en-US" smtClean="0"/>
              <a:t>08/04/16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F471-E0E4-0E4D-B7C1-1D158ABB8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1246-AD1C-2044-9599-0A98A47EF492}" type="datetimeFigureOut">
              <a:rPr lang="en-US" smtClean="0"/>
              <a:t>08/04/16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F471-E0E4-0E4D-B7C1-1D158ABB8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9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1246-AD1C-2044-9599-0A98A47EF492}" type="datetimeFigureOut">
              <a:rPr lang="en-US" smtClean="0"/>
              <a:t>08/04/16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F471-E0E4-0E4D-B7C1-1D158ABB8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3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1246-AD1C-2044-9599-0A98A47EF492}" type="datetimeFigureOut">
              <a:rPr lang="en-US" smtClean="0"/>
              <a:t>08/04/16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F471-E0E4-0E4D-B7C1-1D158ABB8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2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1246-AD1C-2044-9599-0A98A47EF492}" type="datetimeFigureOut">
              <a:rPr lang="en-US" smtClean="0"/>
              <a:t>08/04/16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F471-E0E4-0E4D-B7C1-1D158ABB8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7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1246-AD1C-2044-9599-0A98A47EF492}" type="datetimeFigureOut">
              <a:rPr lang="en-US" smtClean="0"/>
              <a:t>08/04/16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EF471-E0E4-0E4D-B7C1-1D158ABB8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0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71246-AD1C-2044-9599-0A98A47EF492}" type="datetimeFigureOut">
              <a:rPr lang="en-US" smtClean="0"/>
              <a:t>08/04/16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EF471-E0E4-0E4D-B7C1-1D158ABB8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n-ifra.org/microsites/ad-blockin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ro-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145"/>
            <a:ext cx="9144000" cy="2946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817" y="1305943"/>
            <a:ext cx="7620001" cy="197889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Hernandez Bold"/>
                <a:cs typeface="Hernandez Bold"/>
              </a:rPr>
              <a:t>AD BLOCKING                  </a:t>
            </a:r>
            <a:r>
              <a:rPr lang="en-US" sz="7200" b="1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4200" b="1" dirty="0" smtClean="0">
                <a:solidFill>
                  <a:srgbClr val="46A312"/>
                </a:solidFill>
                <a:latin typeface="Helvetica"/>
                <a:cs typeface="Helvetica"/>
              </a:rPr>
              <a:t>&amp; the End of Advertising 1.0</a:t>
            </a:r>
            <a:endParaRPr lang="en-US" sz="4200" b="1" dirty="0">
              <a:solidFill>
                <a:srgbClr val="46A312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75" y="5530273"/>
            <a:ext cx="814572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Ben Shaw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Director of Global Advisory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WAN-IFRA Frankfurt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wan-ifra-menu.png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5" y="6399645"/>
            <a:ext cx="1473200" cy="469900"/>
          </a:xfrm>
          <a:prstGeom prst="rect">
            <a:avLst/>
          </a:prstGeom>
        </p:spPr>
      </p:pic>
      <p:pic>
        <p:nvPicPr>
          <p:cNvPr id="8" name="Picture 7" descr="Screen Shot 2015-10-20 at 13.31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4757"/>
            <a:ext cx="9144000" cy="21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8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0-16 at 09.25.3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211455" y="1600200"/>
            <a:ext cx="2690091" cy="54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60184" y="6594809"/>
            <a:ext cx="17645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Source: </a:t>
            </a:r>
            <a:r>
              <a:rPr lang="en-US" sz="1050" dirty="0" err="1" smtClean="0"/>
              <a:t>PageFair</a:t>
            </a:r>
            <a:r>
              <a:rPr lang="en-US" sz="1050" dirty="0" smtClean="0"/>
              <a:t> 2015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9365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0-16 at 09.25.4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r="19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211455" y="1600200"/>
            <a:ext cx="2690091" cy="54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60184" y="6594809"/>
            <a:ext cx="17645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Source: </a:t>
            </a:r>
            <a:r>
              <a:rPr lang="en-US" sz="1050" dirty="0" err="1" smtClean="0"/>
              <a:t>PageFair</a:t>
            </a:r>
            <a:r>
              <a:rPr lang="en-US" sz="1050" dirty="0" smtClean="0"/>
              <a:t> 2015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19708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nam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2" r="-68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429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rnandez Bold"/>
                <a:cs typeface="Hernandez Bold"/>
              </a:rPr>
              <a:t>Now on </a:t>
            </a:r>
            <a:r>
              <a:rPr lang="en-US" dirty="0" err="1" smtClean="0">
                <a:latin typeface="Hernandez Bold"/>
                <a:cs typeface="Hernandez Bold"/>
              </a:rPr>
              <a:t>iOS</a:t>
            </a:r>
            <a:r>
              <a:rPr lang="en-US" dirty="0" smtClean="0">
                <a:latin typeface="Hernandez Bold"/>
                <a:cs typeface="Hernandez Bold"/>
              </a:rPr>
              <a:t> 9</a:t>
            </a:r>
            <a:endParaRPr lang="en-US" dirty="0">
              <a:latin typeface="Hernandez Bold"/>
              <a:cs typeface="Hernandez Bold"/>
            </a:endParaRPr>
          </a:p>
        </p:txBody>
      </p:sp>
      <p:pic>
        <p:nvPicPr>
          <p:cNvPr id="4" name="Content Placeholder 3" descr="Screen Shot 2015-10-16 at 11.20.5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788" r="-32788"/>
          <a:stretch>
            <a:fillRect/>
          </a:stretch>
        </p:blipFill>
        <p:spPr>
          <a:xfrm>
            <a:off x="-80823" y="1392389"/>
            <a:ext cx="9421091" cy="5181237"/>
          </a:xfrm>
        </p:spPr>
      </p:pic>
      <p:pic>
        <p:nvPicPr>
          <p:cNvPr id="3" name="Picture 2" descr="Screen Shot 2015-10-22 at 08.00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32" y="0"/>
            <a:ext cx="7110846" cy="15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4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rnandez Bold"/>
                <a:cs typeface="Hernandez Bold"/>
              </a:rPr>
              <a:t>Who is Ad Blocking?</a:t>
            </a:r>
            <a:endParaRPr lang="en-US" dirty="0"/>
          </a:p>
        </p:txBody>
      </p:sp>
      <p:pic>
        <p:nvPicPr>
          <p:cNvPr id="6" name="Content Placeholder 5" descr="Screen Shot 2015-10-19 at 11.37.4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7" r="-1527"/>
          <a:stretch>
            <a:fillRect/>
          </a:stretch>
        </p:blipFill>
        <p:spPr/>
      </p:pic>
      <p:pic>
        <p:nvPicPr>
          <p:cNvPr id="3" name="Picture 2" descr="Screen Shot 2015-10-22 at 08.00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6" y="447965"/>
            <a:ext cx="78613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87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ro-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9727"/>
            <a:ext cx="9144000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rnandez Bold"/>
                <a:cs typeface="Hernandez Bold"/>
              </a:rPr>
              <a:t>Global Average for News</a:t>
            </a:r>
            <a:endParaRPr lang="en-US" dirty="0">
              <a:latin typeface="Hernandez Bold"/>
              <a:cs typeface="Hernandez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687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0" dirty="0" smtClean="0">
                <a:solidFill>
                  <a:schemeClr val="bg1"/>
                </a:solidFill>
                <a:latin typeface="Hernandez Bold"/>
                <a:cs typeface="Hernandez Bold"/>
              </a:rPr>
              <a:t>10%</a:t>
            </a:r>
            <a:endParaRPr lang="en-US" sz="16000" dirty="0">
              <a:solidFill>
                <a:schemeClr val="bg1"/>
              </a:solidFill>
              <a:latin typeface="Hernandez Bold"/>
              <a:cs typeface="Hernandez Bold"/>
            </a:endParaRPr>
          </a:p>
        </p:txBody>
      </p:sp>
      <p:pic>
        <p:nvPicPr>
          <p:cNvPr id="5" name="Picture 4" descr="Screen Shot 2015-10-22 at 08.01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213014"/>
            <a:ext cx="90805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rnandez Bold"/>
                <a:cs typeface="Hernandez Bold"/>
              </a:rPr>
              <a:t>Who is Ad Blocking?</a:t>
            </a:r>
            <a:endParaRPr lang="en-US" dirty="0"/>
          </a:p>
        </p:txBody>
      </p:sp>
      <p:pic>
        <p:nvPicPr>
          <p:cNvPr id="4" name="Content Placeholder 3" descr="Screen Shot 2015-10-19 at 11.27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55" b="-2955"/>
          <a:stretch>
            <a:fillRect/>
          </a:stretch>
        </p:blipFill>
        <p:spPr/>
      </p:pic>
      <p:pic>
        <p:nvPicPr>
          <p:cNvPr id="3" name="Picture 2" descr="Screen Shot 2015-10-22 at 08.00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9" y="214741"/>
            <a:ext cx="78613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12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rnandez Bold"/>
                <a:cs typeface="Hernandez Bold"/>
              </a:rPr>
              <a:t>Ad Blocking in LATAM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As of Q1 2015: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Mexico: 9.8%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Argentina: 15.4</a:t>
            </a:r>
            <a:r>
              <a:rPr lang="en-US" dirty="0"/>
              <a:t>%</a:t>
            </a:r>
          </a:p>
          <a:p>
            <a:pPr marL="0" indent="0" algn="ctr">
              <a:buNone/>
            </a:pPr>
            <a:r>
              <a:rPr lang="en-US" dirty="0"/>
              <a:t>Chile: </a:t>
            </a:r>
            <a:r>
              <a:rPr lang="en-US" dirty="0" smtClean="0"/>
              <a:t>14.1</a:t>
            </a:r>
            <a:r>
              <a:rPr lang="en-US" dirty="0"/>
              <a:t>%</a:t>
            </a:r>
          </a:p>
          <a:p>
            <a:pPr marL="0" indent="0" algn="ctr">
              <a:buNone/>
            </a:pPr>
            <a:r>
              <a:rPr lang="en-US" dirty="0"/>
              <a:t>Uruguay: </a:t>
            </a:r>
            <a:r>
              <a:rPr lang="en-US" dirty="0" smtClean="0"/>
              <a:t>13.4</a:t>
            </a:r>
            <a:r>
              <a:rPr lang="en-US" dirty="0"/>
              <a:t>%</a:t>
            </a:r>
          </a:p>
          <a:p>
            <a:pPr marL="0" indent="0" algn="ctr">
              <a:buNone/>
            </a:pPr>
            <a:r>
              <a:rPr lang="en-US" dirty="0"/>
              <a:t>Brazil: </a:t>
            </a:r>
            <a:r>
              <a:rPr lang="en-US" dirty="0" smtClean="0"/>
              <a:t>6.2</a:t>
            </a:r>
            <a:r>
              <a:rPr lang="en-US" dirty="0"/>
              <a:t>%</a:t>
            </a:r>
          </a:p>
          <a:p>
            <a:pPr marL="0" indent="0" algn="ctr">
              <a:buNone/>
            </a:pPr>
            <a:r>
              <a:rPr lang="en-US" dirty="0"/>
              <a:t>Paraguay: </a:t>
            </a:r>
            <a:r>
              <a:rPr lang="en-US" dirty="0" smtClean="0"/>
              <a:t>3.5</a:t>
            </a:r>
            <a:r>
              <a:rPr lang="en-US" dirty="0"/>
              <a:t>%</a:t>
            </a:r>
          </a:p>
          <a:p>
            <a:pPr marL="0" indent="0" algn="ctr">
              <a:buNone/>
            </a:pPr>
            <a:r>
              <a:rPr lang="en-US" dirty="0"/>
              <a:t>Bolivia: </a:t>
            </a:r>
            <a:r>
              <a:rPr lang="en-US" dirty="0" smtClean="0"/>
              <a:t>4.0</a:t>
            </a:r>
            <a:r>
              <a:rPr lang="en-US" dirty="0"/>
              <a:t>%</a:t>
            </a:r>
          </a:p>
          <a:p>
            <a:pPr marL="0" indent="0" algn="ctr">
              <a:buNone/>
            </a:pPr>
            <a:r>
              <a:rPr lang="en-US" dirty="0"/>
              <a:t>Ecuador: </a:t>
            </a:r>
            <a:r>
              <a:rPr lang="en-US" dirty="0" smtClean="0"/>
              <a:t>10.1</a:t>
            </a:r>
            <a:r>
              <a:rPr lang="en-US" dirty="0"/>
              <a:t>%</a:t>
            </a:r>
          </a:p>
          <a:p>
            <a:pPr marL="0" indent="0" algn="ctr">
              <a:buNone/>
            </a:pPr>
            <a:r>
              <a:rPr lang="en-US" dirty="0"/>
              <a:t>Colombia: </a:t>
            </a:r>
            <a:r>
              <a:rPr lang="en-US" dirty="0" smtClean="0"/>
              <a:t>9.0</a:t>
            </a:r>
            <a:r>
              <a:rPr lang="en-US" dirty="0"/>
              <a:t>%</a:t>
            </a:r>
          </a:p>
          <a:p>
            <a:pPr marL="0" indent="0" algn="ctr">
              <a:buNone/>
            </a:pPr>
            <a:r>
              <a:rPr lang="en-US" dirty="0"/>
              <a:t>Venezuela: </a:t>
            </a:r>
            <a:r>
              <a:rPr lang="en-US" dirty="0" smtClean="0"/>
              <a:t>4.4</a:t>
            </a:r>
            <a:r>
              <a:rPr lang="en-US" dirty="0"/>
              <a:t>%</a:t>
            </a:r>
          </a:p>
          <a:p>
            <a:pPr marL="0" indent="0" algn="ctr">
              <a:buNone/>
            </a:pPr>
            <a:r>
              <a:rPr lang="es-ES_tradnl" dirty="0"/>
              <a:t>Trinidad and Tobago: </a:t>
            </a:r>
            <a:r>
              <a:rPr lang="es-ES_tradnl" dirty="0" smtClean="0"/>
              <a:t>6.6</a:t>
            </a:r>
            <a:r>
              <a:rPr lang="es-ES_tradnl" dirty="0"/>
              <a:t>%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6140" y="6604084"/>
            <a:ext cx="19078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Source: Adobe &amp; </a:t>
            </a:r>
            <a:r>
              <a:rPr lang="en-US" sz="1050" dirty="0" err="1" smtClean="0"/>
              <a:t>PageFair</a:t>
            </a:r>
            <a:r>
              <a:rPr lang="en-US" sz="1050" dirty="0" smtClean="0"/>
              <a:t> 2015</a:t>
            </a:r>
            <a:endParaRPr lang="en-US" sz="1050" dirty="0"/>
          </a:p>
        </p:txBody>
      </p:sp>
      <p:pic>
        <p:nvPicPr>
          <p:cNvPr id="5" name="Picture 4" descr="Screen Shot 2015-10-22 at 08.01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5" y="140281"/>
            <a:ext cx="89154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5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rnandez Bold"/>
                <a:cs typeface="Hernandez Bold"/>
              </a:rPr>
              <a:t>Who Is Ad Blocking?</a:t>
            </a:r>
            <a:endParaRPr lang="en-US" dirty="0">
              <a:latin typeface="Hernandez Bold"/>
              <a:cs typeface="Hernandez Bold"/>
            </a:endParaRPr>
          </a:p>
        </p:txBody>
      </p:sp>
      <p:pic>
        <p:nvPicPr>
          <p:cNvPr id="4" name="Content Placeholder 3" descr="Screen Shot 2015-10-16 at 09.26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2" r="-1712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7300834" y="6559199"/>
            <a:ext cx="17645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Source: </a:t>
            </a:r>
            <a:r>
              <a:rPr lang="en-US" sz="1050" dirty="0" err="1" smtClean="0"/>
              <a:t>PageFair</a:t>
            </a:r>
            <a:r>
              <a:rPr lang="en-US" sz="1050" dirty="0" smtClean="0"/>
              <a:t> 2015</a:t>
            </a:r>
            <a:endParaRPr lang="en-US" sz="1050" dirty="0"/>
          </a:p>
        </p:txBody>
      </p:sp>
      <p:sp>
        <p:nvSpPr>
          <p:cNvPr id="7" name="Rectangle 6"/>
          <p:cNvSpPr/>
          <p:nvPr/>
        </p:nvSpPr>
        <p:spPr>
          <a:xfrm>
            <a:off x="6211455" y="1600200"/>
            <a:ext cx="2690091" cy="54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Shot 2015-10-22 at 08.00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364836"/>
            <a:ext cx="78613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4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74" y="274638"/>
            <a:ext cx="8520626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rnandez Bold"/>
                <a:cs typeface="Hernandez Bold"/>
              </a:rPr>
              <a:t>Willingness To See Some Ads</a:t>
            </a:r>
            <a:endParaRPr lang="en-US" dirty="0">
              <a:latin typeface="Hernandez Bold"/>
              <a:cs typeface="Hernandez Bold"/>
            </a:endParaRPr>
          </a:p>
        </p:txBody>
      </p:sp>
      <p:pic>
        <p:nvPicPr>
          <p:cNvPr id="4" name="Content Placeholder 3" descr="Screen Shot 2015-10-19 at 16.08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" r="-86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753765" y="1600200"/>
            <a:ext cx="2385166" cy="54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00834" y="6559199"/>
            <a:ext cx="17645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Source: </a:t>
            </a:r>
            <a:r>
              <a:rPr lang="en-US" sz="1050" dirty="0" err="1" smtClean="0"/>
              <a:t>PageFair</a:t>
            </a:r>
            <a:r>
              <a:rPr lang="en-US" sz="1050" dirty="0" smtClean="0"/>
              <a:t> 2015</a:t>
            </a:r>
            <a:endParaRPr lang="en-US" sz="1050" dirty="0"/>
          </a:p>
        </p:txBody>
      </p:sp>
      <p:pic>
        <p:nvPicPr>
          <p:cNvPr id="3" name="Picture 2" descr="Screen Shot 2015-10-22 at 08.05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" y="429190"/>
            <a:ext cx="9144000" cy="101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9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282" y="311872"/>
            <a:ext cx="8229600" cy="1143000"/>
          </a:xfrm>
        </p:spPr>
        <p:txBody>
          <a:bodyPr/>
          <a:lstStyle/>
          <a:p>
            <a:r>
              <a:rPr lang="en-US" b="1" dirty="0">
                <a:latin typeface="Helvetica"/>
                <a:cs typeface="Helvetica"/>
              </a:rPr>
              <a:t>A</a:t>
            </a:r>
            <a:r>
              <a:rPr lang="en-US" b="1" dirty="0" smtClean="0">
                <a:latin typeface="Helvetica"/>
                <a:cs typeface="Helvetica"/>
              </a:rPr>
              <a:t> </a:t>
            </a:r>
            <a:r>
              <a:rPr lang="en-US" b="1" dirty="0" smtClean="0">
                <a:latin typeface="Helvetica"/>
                <a:cs typeface="Helvetica"/>
              </a:rPr>
              <a:t>Bit About Me</a:t>
            </a:r>
            <a:endParaRPr lang="en-US" b="1" dirty="0"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Helvetica Neue" charset="0"/>
              </a:rPr>
              <a:t>WAN-IFRA: </a:t>
            </a:r>
            <a:r>
              <a:rPr lang="en-US" sz="2600" dirty="0">
                <a:cs typeface="Helvetica Neue" charset="0"/>
              </a:rPr>
              <a:t>Director Global </a:t>
            </a:r>
            <a:r>
              <a:rPr lang="en-US" sz="2600" dirty="0" smtClean="0">
                <a:cs typeface="Helvetica Neue" charset="0"/>
              </a:rPr>
              <a:t>Advisory</a:t>
            </a:r>
          </a:p>
          <a:p>
            <a:pPr lvl="1"/>
            <a:r>
              <a:rPr lang="en-US" dirty="0" smtClean="0">
                <a:cs typeface="Helvetica Neue" charset="0"/>
              </a:rPr>
              <a:t>Focused </a:t>
            </a:r>
            <a:r>
              <a:rPr lang="en-US" dirty="0">
                <a:cs typeface="Helvetica Neue" charset="0"/>
              </a:rPr>
              <a:t>on providing independent advice on digital strategy &amp; organizational </a:t>
            </a:r>
            <a:r>
              <a:rPr lang="en-US" dirty="0" smtClean="0">
                <a:cs typeface="Helvetica Neue" charset="0"/>
              </a:rPr>
              <a:t>change to our members</a:t>
            </a:r>
            <a:endParaRPr lang="en-US" dirty="0">
              <a:cs typeface="Helvetica Neue" charset="0"/>
            </a:endParaRPr>
          </a:p>
          <a:p>
            <a:endParaRPr lang="en-US" dirty="0">
              <a:cs typeface="Helvetica Neue" charset="0"/>
            </a:endParaRPr>
          </a:p>
          <a:p>
            <a:r>
              <a:rPr lang="en-US" sz="2800" dirty="0">
                <a:cs typeface="Helvetica Neue" charset="0"/>
              </a:rPr>
              <a:t>Previously: </a:t>
            </a:r>
            <a:r>
              <a:rPr lang="en-US" sz="2800" dirty="0" smtClean="0">
                <a:cs typeface="Helvetica Neue" charset="0"/>
              </a:rPr>
              <a:t>CTO </a:t>
            </a:r>
            <a:r>
              <a:rPr lang="en-US" sz="2800" dirty="0">
                <a:cs typeface="Helvetica Neue" charset="0"/>
              </a:rPr>
              <a:t>of Shaw Media</a:t>
            </a:r>
          </a:p>
          <a:p>
            <a:pPr lvl="1"/>
            <a:r>
              <a:rPr lang="en-US" dirty="0" smtClean="0">
                <a:cs typeface="Helvetica Neue" charset="0"/>
              </a:rPr>
              <a:t>Over </a:t>
            </a:r>
            <a:r>
              <a:rPr lang="en-US" dirty="0">
                <a:cs typeface="Helvetica Neue" charset="0"/>
              </a:rPr>
              <a:t>100 print and digital products in the </a:t>
            </a:r>
            <a:r>
              <a:rPr lang="en-US" dirty="0" err="1">
                <a:cs typeface="Helvetica Neue" charset="0"/>
              </a:rPr>
              <a:t>MidWest</a:t>
            </a:r>
            <a:r>
              <a:rPr lang="en-US" dirty="0">
                <a:cs typeface="Helvetica Neue" charset="0"/>
              </a:rPr>
              <a:t> of the </a:t>
            </a:r>
            <a:r>
              <a:rPr lang="en-US" dirty="0" smtClean="0">
                <a:cs typeface="Helvetica Neue" charset="0"/>
              </a:rPr>
              <a:t>USA</a:t>
            </a:r>
          </a:p>
          <a:p>
            <a:pPr lvl="1"/>
            <a:r>
              <a:rPr lang="en-US" dirty="0" smtClean="0">
                <a:cs typeface="Helvetica Neue" charset="0"/>
              </a:rPr>
              <a:t>12 Dailies/ 35 Weeklies</a:t>
            </a:r>
            <a:endParaRPr lang="en-US" dirty="0">
              <a:cs typeface="Helvetica Neue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3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50630itunes_12_2_icon.jpg"/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140" y="949600"/>
            <a:ext cx="5899128" cy="5899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74" y="274638"/>
            <a:ext cx="873537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rnandez Bold"/>
                <a:cs typeface="Hernandez Bold"/>
              </a:rPr>
              <a:t>Repeating </a:t>
            </a:r>
            <a:r>
              <a:rPr lang="en-US" dirty="0">
                <a:latin typeface="Hernandez Bold"/>
                <a:cs typeface="Hernandez Bold"/>
              </a:rPr>
              <a:t>T</a:t>
            </a:r>
            <a:r>
              <a:rPr lang="en-US" dirty="0" smtClean="0">
                <a:latin typeface="Hernandez Bold"/>
                <a:cs typeface="Hernandez Bold"/>
              </a:rPr>
              <a:t>he Past?</a:t>
            </a:r>
            <a:endParaRPr lang="en-US" dirty="0">
              <a:latin typeface="Hernandez Bold"/>
              <a:cs typeface="Hernandez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6380" y="1398410"/>
            <a:ext cx="2385166" cy="54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Helvetica"/>
                <a:cs typeface="Helvetica"/>
              </a:rPr>
              <a:t>Publishers are in the same situation now as the music industry was in the early 2000s. </a:t>
            </a:r>
            <a:endParaRPr lang="en-US" dirty="0" smtClean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Back </a:t>
            </a:r>
            <a:r>
              <a:rPr lang="en-US" dirty="0">
                <a:latin typeface="Helvetica"/>
                <a:cs typeface="Helvetica"/>
              </a:rPr>
              <a:t>then, the music labels, like today’s publishers, were unable to present listeners with an attractive transaction. </a:t>
            </a:r>
            <a:endParaRPr lang="en-US" dirty="0" smtClean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T</a:t>
            </a:r>
            <a:r>
              <a:rPr lang="en-US" dirty="0" smtClean="0">
                <a:latin typeface="Helvetica"/>
                <a:cs typeface="Helvetica"/>
              </a:rPr>
              <a:t>he </a:t>
            </a:r>
            <a:r>
              <a:rPr lang="en-US" dirty="0">
                <a:latin typeface="Helvetica"/>
                <a:cs typeface="Helvetica"/>
              </a:rPr>
              <a:t>music industry failed to offer digital consumers an attractive alternative to piracy. </a:t>
            </a:r>
            <a:endParaRPr lang="en-US" dirty="0" smtClean="0">
              <a:latin typeface="Helvetica"/>
              <a:cs typeface="Helvetica"/>
            </a:endParaRP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As </a:t>
            </a:r>
            <a:r>
              <a:rPr lang="en-US" dirty="0">
                <a:latin typeface="Helvetica"/>
                <a:cs typeface="Helvetica"/>
              </a:rPr>
              <a:t>a result, users rebelled and refused to pay for </a:t>
            </a:r>
            <a:r>
              <a:rPr lang="en-US" dirty="0" smtClean="0">
                <a:latin typeface="Helvetica"/>
                <a:cs typeface="Helvetica"/>
              </a:rPr>
              <a:t>music</a:t>
            </a:r>
            <a:r>
              <a:rPr lang="en-US" dirty="0">
                <a:latin typeface="Helvetica"/>
                <a:cs typeface="Helvetica"/>
              </a:rPr>
              <a:t>, and the music industry was forced to accept Apple’s rules.</a:t>
            </a:r>
          </a:p>
          <a:p>
            <a:endParaRPr lang="en-US" dirty="0">
              <a:latin typeface="Helvetica"/>
              <a:cs typeface="Helvetica"/>
            </a:endParaRPr>
          </a:p>
        </p:txBody>
      </p:sp>
      <p:pic>
        <p:nvPicPr>
          <p:cNvPr id="4" name="Picture 3" descr="Screen Shot 2015-10-22 at 08.03.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5" y="352125"/>
            <a:ext cx="81153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3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rnandez Bold"/>
                <a:cs typeface="Hernandez Bold"/>
              </a:rPr>
              <a:t>How Are Companies Reacting?</a:t>
            </a:r>
            <a:endParaRPr lang="en-US" dirty="0">
              <a:latin typeface="Hernandez Bold"/>
              <a:cs typeface="Hernandez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Do Nothing</a:t>
            </a:r>
          </a:p>
          <a:p>
            <a:r>
              <a:rPr lang="en-US" dirty="0" smtClean="0">
                <a:latin typeface="Helvetica"/>
                <a:cs typeface="Helvetica"/>
              </a:rPr>
              <a:t>Pay To Un-Blocked</a:t>
            </a:r>
          </a:p>
          <a:p>
            <a:r>
              <a:rPr lang="en-US" dirty="0" smtClean="0">
                <a:latin typeface="Helvetica"/>
                <a:cs typeface="Helvetica"/>
              </a:rPr>
              <a:t>Tracking it</a:t>
            </a:r>
          </a:p>
          <a:p>
            <a:r>
              <a:rPr lang="en-US" dirty="0" smtClean="0">
                <a:latin typeface="Helvetica"/>
                <a:cs typeface="Helvetica"/>
              </a:rPr>
              <a:t>Asking Nicely</a:t>
            </a:r>
          </a:p>
          <a:p>
            <a:r>
              <a:rPr lang="en-US" dirty="0" smtClean="0">
                <a:latin typeface="Helvetica"/>
                <a:cs typeface="Helvetica"/>
              </a:rPr>
              <a:t>Asking Firmly</a:t>
            </a:r>
          </a:p>
          <a:p>
            <a:r>
              <a:rPr lang="en-US" dirty="0" err="1" smtClean="0">
                <a:latin typeface="Helvetica"/>
                <a:cs typeface="Helvetica"/>
              </a:rPr>
              <a:t>Freemium</a:t>
            </a:r>
            <a:r>
              <a:rPr lang="en-US" dirty="0" smtClean="0">
                <a:latin typeface="Helvetica"/>
                <a:cs typeface="Helvetica"/>
              </a:rPr>
              <a:t> Model</a:t>
            </a:r>
          </a:p>
          <a:p>
            <a:r>
              <a:rPr lang="en-US" dirty="0" smtClean="0">
                <a:latin typeface="Helvetica"/>
                <a:cs typeface="Helvetica"/>
              </a:rPr>
              <a:t>Tech Escalation</a:t>
            </a:r>
          </a:p>
        </p:txBody>
      </p:sp>
      <p:pic>
        <p:nvPicPr>
          <p:cNvPr id="4" name="Picture 3" descr="Screen Shot 2015-10-22 at 08.03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28" y="27714"/>
            <a:ext cx="7035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8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rnandez Bold"/>
                <a:cs typeface="Hernandez Bold"/>
              </a:rPr>
              <a:t>Industry Priorities</a:t>
            </a:r>
            <a:endParaRPr lang="en-US" dirty="0">
              <a:latin typeface="Hernandez Bold"/>
              <a:cs typeface="Hernandez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500" dirty="0" smtClean="0">
                <a:latin typeface="Hernandez Bold"/>
                <a:cs typeface="Hernandez Bold"/>
              </a:rPr>
              <a:t>1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Helvetica"/>
                <a:cs typeface="Helvetica"/>
              </a:rPr>
              <a:t>Improve </a:t>
            </a:r>
            <a:r>
              <a:rPr lang="en-US" sz="1800" b="1" dirty="0">
                <a:latin typeface="Helvetica"/>
                <a:cs typeface="Helvetica"/>
              </a:rPr>
              <a:t>the overall ad experience for users without ad blockers</a:t>
            </a:r>
          </a:p>
          <a:p>
            <a:pPr marL="0" indent="0" algn="ctr">
              <a:buNone/>
            </a:pPr>
            <a:endParaRPr lang="en-US" sz="1800" dirty="0">
              <a:latin typeface="Helvetica"/>
              <a:cs typeface="Helvetica"/>
            </a:endParaRPr>
          </a:p>
        </p:txBody>
      </p:sp>
      <p:pic>
        <p:nvPicPr>
          <p:cNvPr id="4" name="Picture 3" descr="Screen Shot 2015-10-22 at 08.0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1" y="107950"/>
            <a:ext cx="8153400" cy="1308100"/>
          </a:xfrm>
          <a:prstGeom prst="rect">
            <a:avLst/>
          </a:prstGeom>
        </p:spPr>
      </p:pic>
      <p:pic>
        <p:nvPicPr>
          <p:cNvPr id="5" name="Picture 4" descr="Screen Shot 2015-10-22 at 08.05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15" y="1640614"/>
            <a:ext cx="2387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51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52" y="274638"/>
            <a:ext cx="867663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rnandez Bold"/>
                <a:cs typeface="Hernandez Bold"/>
              </a:rPr>
              <a:t>Industry Priorities</a:t>
            </a:r>
            <a:endParaRPr lang="en-US" dirty="0">
              <a:latin typeface="Hernandez Bold"/>
              <a:cs typeface="Hernandez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500" dirty="0" smtClean="0">
                <a:latin typeface="Hernandez Bold"/>
                <a:cs typeface="Hernandez Bold"/>
              </a:rPr>
              <a:t>2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Helvetica"/>
                <a:cs typeface="Helvetica"/>
              </a:rPr>
              <a:t>Find </a:t>
            </a:r>
            <a:r>
              <a:rPr lang="en-US" sz="1800" b="1" dirty="0">
                <a:latin typeface="Helvetica"/>
                <a:cs typeface="Helvetica"/>
              </a:rPr>
              <a:t>ways to encourage users with ad-blockers to agree to be served </a:t>
            </a:r>
            <a:r>
              <a:rPr lang="en-US" sz="1800" b="1" dirty="0" smtClean="0">
                <a:latin typeface="Helvetica"/>
                <a:cs typeface="Helvetica"/>
              </a:rPr>
              <a:t>ads</a:t>
            </a:r>
            <a:endParaRPr lang="en-US" sz="1800" b="1" dirty="0">
              <a:latin typeface="Helvetica"/>
              <a:cs typeface="Helvetica"/>
            </a:endParaRPr>
          </a:p>
        </p:txBody>
      </p:sp>
      <p:pic>
        <p:nvPicPr>
          <p:cNvPr id="4" name="Picture 3" descr="Screen Shot 2015-10-22 at 08.0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0" y="281132"/>
            <a:ext cx="8153400" cy="1308100"/>
          </a:xfrm>
          <a:prstGeom prst="rect">
            <a:avLst/>
          </a:prstGeom>
        </p:spPr>
      </p:pic>
      <p:pic>
        <p:nvPicPr>
          <p:cNvPr id="5" name="Picture 4" descr="Screen Shot 2015-10-22 at 08.05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96" y="1907900"/>
            <a:ext cx="25019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29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rnandez Bold"/>
                <a:cs typeface="Hernandez Bold"/>
              </a:rPr>
              <a:t>Example from Germany</a:t>
            </a:r>
            <a:endParaRPr lang="en-US" dirty="0">
              <a:latin typeface="Hernandez Bold"/>
              <a:cs typeface="Hernandez Bold"/>
            </a:endParaRPr>
          </a:p>
        </p:txBody>
      </p:sp>
      <p:pic>
        <p:nvPicPr>
          <p:cNvPr id="4" name="Content Placeholder 3" descr="Screen Shot 2015-10-19 at 13.03.5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22" b="-5522"/>
          <a:stretch>
            <a:fillRect/>
          </a:stretch>
        </p:blipFill>
        <p:spPr/>
      </p:pic>
      <p:pic>
        <p:nvPicPr>
          <p:cNvPr id="3" name="Picture 2" descr="Screen Shot 2015-10-22 at 08.03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5" y="491836"/>
            <a:ext cx="86487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4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52" y="274638"/>
            <a:ext cx="867663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rnandez Bold"/>
                <a:cs typeface="Hernandez Bold"/>
              </a:rPr>
              <a:t>Industry Priorities</a:t>
            </a:r>
            <a:endParaRPr lang="en-US" dirty="0">
              <a:latin typeface="Hernandez Bold"/>
              <a:cs typeface="Hernandez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7500" dirty="0" smtClean="0">
                <a:latin typeface="Hernandez Bold"/>
                <a:cs typeface="Hernandez Bold"/>
              </a:rPr>
              <a:t>3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Helvetica"/>
                <a:cs typeface="Helvetica"/>
              </a:rPr>
              <a:t>Focus on </a:t>
            </a:r>
            <a:r>
              <a:rPr lang="en-US" sz="1800" b="1" dirty="0">
                <a:latin typeface="Helvetica"/>
                <a:cs typeface="Helvetica"/>
              </a:rPr>
              <a:t>mobile-ready advertising opportunities that diversify online </a:t>
            </a:r>
          </a:p>
          <a:p>
            <a:pPr marL="0" indent="0" algn="ctr">
              <a:buNone/>
            </a:pPr>
            <a:endParaRPr lang="en-US" sz="1800" dirty="0" smtClean="0">
              <a:latin typeface="Helvetica"/>
              <a:cs typeface="Helvetica"/>
            </a:endParaRPr>
          </a:p>
        </p:txBody>
      </p:sp>
      <p:pic>
        <p:nvPicPr>
          <p:cNvPr id="4" name="Picture 3" descr="Screen Shot 2015-10-22 at 08.04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" y="281132"/>
            <a:ext cx="8153400" cy="1308100"/>
          </a:xfrm>
          <a:prstGeom prst="rect">
            <a:avLst/>
          </a:prstGeom>
        </p:spPr>
      </p:pic>
      <p:pic>
        <p:nvPicPr>
          <p:cNvPr id="5" name="Picture 4" descr="Screen Shot 2015-10-22 at 08.06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82" y="1977745"/>
            <a:ext cx="30861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1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rnandez Bold"/>
                <a:cs typeface="Hernandez Bold"/>
              </a:rPr>
              <a:t>A Unique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Publishers’ most precious </a:t>
            </a:r>
            <a:r>
              <a:rPr lang="en-US" dirty="0" smtClean="0"/>
              <a:t>asset is </a:t>
            </a:r>
            <a:r>
              <a:rPr lang="en-US" dirty="0"/>
              <a:t>the trust and goodwill of their audience.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D0131C"/>
                </a:solidFill>
              </a:rPr>
              <a:t>If </a:t>
            </a:r>
            <a:r>
              <a:rPr lang="en-US" dirty="0">
                <a:solidFill>
                  <a:srgbClr val="D0131C"/>
                </a:solidFill>
              </a:rPr>
              <a:t>publishers allow the technology platform companies to become the gatekeepers of news content — as Apple became for </a:t>
            </a:r>
            <a:r>
              <a:rPr lang="en-US" dirty="0" smtClean="0">
                <a:solidFill>
                  <a:srgbClr val="D0131C"/>
                </a:solidFill>
              </a:rPr>
              <a:t>music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hen </a:t>
            </a:r>
            <a:r>
              <a:rPr lang="en-US" dirty="0"/>
              <a:t>they will find </a:t>
            </a:r>
            <a:r>
              <a:rPr lang="en-US" dirty="0" smtClean="0"/>
              <a:t>themselves in </a:t>
            </a:r>
            <a:r>
              <a:rPr lang="en-US" dirty="0"/>
              <a:t>the role of commodity producers rather than trusted brands.</a:t>
            </a:r>
          </a:p>
          <a:p>
            <a:endParaRPr lang="en-US" dirty="0"/>
          </a:p>
        </p:txBody>
      </p:sp>
      <p:pic>
        <p:nvPicPr>
          <p:cNvPr id="4" name="Picture 3" descr="Screen Shot 2015-10-22 at 08.0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0" y="335395"/>
            <a:ext cx="79883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5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rnandez Bold"/>
                <a:cs typeface="Hernandez Bold"/>
              </a:rPr>
              <a:t>What is WAN-IFRA Doing?</a:t>
            </a:r>
            <a:endParaRPr lang="en-US" dirty="0">
              <a:latin typeface="Hernandez Bold"/>
              <a:cs typeface="Hernandez Bold"/>
            </a:endParaRPr>
          </a:p>
        </p:txBody>
      </p:sp>
      <p:pic>
        <p:nvPicPr>
          <p:cNvPr id="4" name="Content Placeholder 3" descr="Screen Shot 2015-11-11 at 09.57.0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39" r="-20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8200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ernandez Bold"/>
                <a:cs typeface="Hernandez Bold"/>
              </a:rPr>
              <a:t>What is WAN-IFRA Doing?</a:t>
            </a:r>
            <a:endParaRPr lang="en-US" dirty="0">
              <a:latin typeface="Hernandez Bold"/>
              <a:cs typeface="Hernandez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Publisher Roundtables in London, Dublin and Hamburg</a:t>
            </a:r>
          </a:p>
          <a:p>
            <a:r>
              <a:rPr lang="en-US" dirty="0" smtClean="0"/>
              <a:t>Surveyed Our Global Membership</a:t>
            </a:r>
          </a:p>
          <a:p>
            <a:r>
              <a:rPr lang="en-US" dirty="0" smtClean="0"/>
              <a:t>Resource </a:t>
            </a:r>
            <a:r>
              <a:rPr lang="en-US" dirty="0"/>
              <a:t>Center Launched at: </a:t>
            </a:r>
            <a:r>
              <a:rPr lang="en-US" dirty="0">
                <a:hlinkClick r:id="rId2"/>
              </a:rPr>
              <a:t>http://www.wan-ifra.org/microsites/ad-</a:t>
            </a:r>
            <a:r>
              <a:rPr lang="en-US" dirty="0" smtClean="0">
                <a:hlinkClick r:id="rId2"/>
              </a:rPr>
              <a:t>blocking</a:t>
            </a:r>
            <a:endParaRPr lang="en-US" dirty="0" smtClean="0"/>
          </a:p>
          <a:p>
            <a:r>
              <a:rPr lang="en-US" dirty="0" smtClean="0"/>
              <a:t>International Task Force Created To Share Best Practice and Draft Publisher’s </a:t>
            </a:r>
            <a:r>
              <a:rPr lang="en-US" dirty="0"/>
              <a:t>R</a:t>
            </a:r>
            <a:r>
              <a:rPr lang="en-US" dirty="0" smtClean="0"/>
              <a:t>esponse.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7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rnandez Bold"/>
                <a:cs typeface="Hernandez Bold"/>
              </a:rPr>
              <a:t>Survey Says!</a:t>
            </a:r>
            <a:endParaRPr lang="en-US" dirty="0">
              <a:latin typeface="Hernandez Bold"/>
              <a:cs typeface="Hernandez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8" y="224050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000" dirty="0" smtClean="0">
                <a:solidFill>
                  <a:srgbClr val="D0131C"/>
                </a:solidFill>
                <a:latin typeface="Hernandez Bold"/>
                <a:cs typeface="Hernandez Bold"/>
              </a:rPr>
              <a:t>75</a:t>
            </a:r>
            <a:r>
              <a:rPr lang="en-US" sz="15000" dirty="0" smtClean="0">
                <a:latin typeface="Hernandez Bold"/>
                <a:cs typeface="Hernandez Bold"/>
              </a:rPr>
              <a:t>%</a:t>
            </a:r>
            <a:endParaRPr lang="en-US" sz="15000" dirty="0">
              <a:latin typeface="Hernandez Bold"/>
              <a:cs typeface="Hernandez Bold"/>
            </a:endParaRPr>
          </a:p>
        </p:txBody>
      </p:sp>
      <p:pic>
        <p:nvPicPr>
          <p:cNvPr id="4" name="Picture 3" descr="Screen Shot 2016-04-08 at 12.28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789"/>
            <a:ext cx="9144000" cy="65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99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372456" y="-8619"/>
            <a:ext cx="8462528" cy="79363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Insights that Transform your Business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20" name="Gerade Verbindung 19"/>
          <p:cNvCxnSpPr/>
          <p:nvPr/>
        </p:nvCxnSpPr>
        <p:spPr>
          <a:xfrm>
            <a:off x="258792" y="940280"/>
            <a:ext cx="8645857" cy="1"/>
          </a:xfrm>
          <a:prstGeom prst="line">
            <a:avLst/>
          </a:prstGeom>
          <a:ln w="476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5"/>
          <p:cNvSpPr/>
          <p:nvPr/>
        </p:nvSpPr>
        <p:spPr>
          <a:xfrm>
            <a:off x="0" y="5926347"/>
            <a:ext cx="9144000" cy="9316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3476BE"/>
              </a:solidFill>
            </a:endParaRPr>
          </a:p>
          <a:p>
            <a:pPr algn="ctr"/>
            <a:endParaRPr lang="de-DE" dirty="0">
              <a:solidFill>
                <a:srgbClr val="3476BE"/>
              </a:solidFill>
            </a:endParaRPr>
          </a:p>
        </p:txBody>
      </p:sp>
      <p:sp>
        <p:nvSpPr>
          <p:cNvPr id="26" name="TextBox 4"/>
          <p:cNvSpPr txBox="1"/>
          <p:nvPr/>
        </p:nvSpPr>
        <p:spPr>
          <a:xfrm>
            <a:off x="4982125" y="5866894"/>
            <a:ext cx="4028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F7F7F"/>
                </a:solidFill>
                <a:latin typeface="Arial"/>
                <a:cs typeface="Arial"/>
              </a:rPr>
              <a:t/>
            </a:r>
            <a:br>
              <a:rPr lang="en-US" sz="2200" b="1" dirty="0" smtClean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2200" b="1" dirty="0" err="1" smtClean="0">
                <a:solidFill>
                  <a:schemeClr val="bg1"/>
                </a:solidFill>
                <a:latin typeface="Arial"/>
                <a:cs typeface="Arial"/>
              </a:rPr>
              <a:t>consulting.wan-ifra.org</a:t>
            </a:r>
            <a:endParaRPr lang="en-US" sz="2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2532189"/>
            <a:ext cx="171335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latin typeface="Arial"/>
                <a:cs typeface="Arial"/>
              </a:rPr>
              <a:t>VIVIAN SCHILLER</a:t>
            </a:r>
            <a:endParaRPr lang="en-US" sz="200" b="1" dirty="0" smtClean="0">
              <a:latin typeface="Arial"/>
              <a:cs typeface="Arial"/>
            </a:endParaRPr>
          </a:p>
          <a:p>
            <a:pPr algn="ctr"/>
            <a:r>
              <a:rPr lang="en-US" sz="1000" dirty="0" smtClean="0">
                <a:solidFill>
                  <a:srgbClr val="595959"/>
                </a:solidFill>
                <a:latin typeface="Arial"/>
                <a:cs typeface="Arial"/>
              </a:rPr>
              <a:t>Digital Strategy and</a:t>
            </a:r>
            <a:br>
              <a:rPr lang="en-US" sz="10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595959"/>
                </a:solidFill>
                <a:latin typeface="Arial"/>
                <a:cs typeface="Arial"/>
              </a:rPr>
              <a:t>Transformation</a:t>
            </a:r>
            <a:br>
              <a:rPr lang="en-US" sz="10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1000" dirty="0" smtClean="0">
                <a:solidFill>
                  <a:srgbClr val="595959"/>
                </a:solidFill>
                <a:latin typeface="Arial"/>
                <a:cs typeface="Arial"/>
              </a:rPr>
              <a:t>USA</a:t>
            </a:r>
            <a:endParaRPr lang="en-US" sz="1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406" y="1096559"/>
            <a:ext cx="1212705" cy="1228792"/>
          </a:xfrm>
          <a:prstGeom prst="ellipse">
            <a:avLst/>
          </a:prstGeom>
        </p:spPr>
      </p:pic>
      <p:pic>
        <p:nvPicPr>
          <p:cNvPr id="7" name="Picture 6" descr="johnnyryanhead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71" y="1088200"/>
            <a:ext cx="1245510" cy="1245510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847" y="3623853"/>
            <a:ext cx="1255986" cy="1253105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06" y="3618198"/>
            <a:ext cx="1235323" cy="12353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6763" y="1080695"/>
            <a:ext cx="1257843" cy="1260520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980" y="1080068"/>
            <a:ext cx="1261774" cy="12617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1490" y="2534754"/>
            <a:ext cx="174075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0D0D0D"/>
                </a:solidFill>
                <a:latin typeface="Arial"/>
                <a:cs typeface="Arial"/>
              </a:rPr>
              <a:t>KALLE JUNGKVIST</a:t>
            </a:r>
            <a:br>
              <a:rPr lang="en-GB" sz="1300" b="1" dirty="0" smtClean="0">
                <a:solidFill>
                  <a:srgbClr val="0D0D0D"/>
                </a:solidFill>
                <a:latin typeface="Arial"/>
                <a:cs typeface="Arial"/>
              </a:rPr>
            </a:b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Digital Transformation </a:t>
            </a:r>
            <a:b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GB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Sweden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3775" y="2532189"/>
            <a:ext cx="10951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b="1" dirty="0" smtClean="0">
                <a:latin typeface="Arial"/>
                <a:cs typeface="Arial"/>
              </a:rPr>
              <a:t>BEN SHAW</a:t>
            </a:r>
            <a:br>
              <a:rPr lang="en-GB" sz="1300" b="1" dirty="0" smtClean="0"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Digital Strategy</a:t>
            </a:r>
            <a:b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USA/Germany</a:t>
            </a:r>
            <a:endParaRPr lang="en-GB" sz="1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3479" y="2561851"/>
            <a:ext cx="167579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0D0D0D"/>
                </a:solidFill>
                <a:latin typeface="Arial"/>
                <a:cs typeface="Arial"/>
              </a:rPr>
              <a:t>GREGOR WALLER</a:t>
            </a:r>
            <a:r>
              <a:rPr lang="en-GB" dirty="0" smtClean="0">
                <a:solidFill>
                  <a:srgbClr val="0D0D0D"/>
                </a:solidFill>
                <a:latin typeface="Arial"/>
                <a:cs typeface="Arial"/>
              </a:rPr>
              <a:t/>
            </a:r>
            <a:br>
              <a:rPr lang="en-GB" dirty="0" smtClean="0">
                <a:solidFill>
                  <a:srgbClr val="0D0D0D"/>
                </a:solidFill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Digital and Paid Content</a:t>
            </a:r>
            <a:b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Germany</a:t>
            </a:r>
            <a:endParaRPr lang="en-GB" sz="1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36845" y="2560441"/>
            <a:ext cx="143395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b="1" dirty="0" smtClean="0">
                <a:latin typeface="Arial"/>
                <a:cs typeface="Arial"/>
              </a:rPr>
              <a:t>JOHNNY RYAN</a:t>
            </a:r>
            <a:br>
              <a:rPr lang="en-GB" sz="1300" b="1" dirty="0" smtClean="0"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Design Thinking and </a:t>
            </a:r>
            <a:b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Digital Transformation</a:t>
            </a:r>
          </a:p>
          <a:p>
            <a:pPr algn="ctr"/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Ireland </a:t>
            </a:r>
            <a:endParaRPr lang="en-GB" sz="1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" y="5063089"/>
            <a:ext cx="206490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b="1" dirty="0">
                <a:latin typeface="Arial"/>
                <a:cs typeface="Arial"/>
              </a:rPr>
              <a:t>FRÉDÉRIQUE LANCIEN</a:t>
            </a: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sz="1000" dirty="0">
                <a:solidFill>
                  <a:srgbClr val="595959"/>
                </a:solidFill>
                <a:latin typeface="Arial"/>
                <a:cs typeface="Arial"/>
              </a:rPr>
              <a:t>New Business Strategies</a:t>
            </a:r>
            <a:br>
              <a:rPr lang="en-GB" sz="1000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France	</a:t>
            </a:r>
            <a:endParaRPr lang="en-GB" sz="1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58406" y="5068739"/>
            <a:ext cx="137663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b="1" dirty="0" smtClean="0">
                <a:solidFill>
                  <a:srgbClr val="0D0D0D"/>
                </a:solidFill>
                <a:latin typeface="Arial"/>
                <a:cs typeface="Arial"/>
              </a:rPr>
              <a:t>FERGUS BELL</a:t>
            </a:r>
            <a:r>
              <a:rPr lang="en-GB" sz="1300" dirty="0" smtClean="0">
                <a:solidFill>
                  <a:srgbClr val="0D0D0D"/>
                </a:solidFill>
                <a:latin typeface="Arial"/>
                <a:cs typeface="Arial"/>
              </a:rPr>
              <a:t/>
            </a:r>
            <a:br>
              <a:rPr lang="en-GB" sz="1300" dirty="0" smtClean="0">
                <a:solidFill>
                  <a:srgbClr val="0D0D0D"/>
                </a:solidFill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Social Media and </a:t>
            </a:r>
            <a:b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Digital</a:t>
            </a:r>
            <a:r>
              <a:rPr lang="en-GB" sz="10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Newgathering</a:t>
            </a:r>
            <a:b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United Kingdom</a:t>
            </a:r>
            <a:endParaRPr lang="en-GB" sz="1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7904" y="5066675"/>
            <a:ext cx="174691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b="1" dirty="0">
                <a:latin typeface="Arial"/>
                <a:cs typeface="Arial"/>
              </a:rPr>
              <a:t>HÅKAN </a:t>
            </a:r>
            <a:r>
              <a:rPr lang="en-GB" sz="1300" b="1" dirty="0" smtClean="0">
                <a:latin typeface="Arial"/>
                <a:cs typeface="Arial"/>
              </a:rPr>
              <a:t>HELANDER</a:t>
            </a:r>
            <a:br>
              <a:rPr lang="en-GB" sz="1300" b="1" dirty="0" smtClean="0"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Newsroom Organisation </a:t>
            </a:r>
          </a:p>
          <a:p>
            <a:pPr algn="ctr"/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and Production</a:t>
            </a:r>
            <a:b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Sweden </a:t>
            </a:r>
            <a:endParaRPr lang="en-GB" sz="1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4581" y="3631182"/>
            <a:ext cx="1238446" cy="1238446"/>
          </a:xfrm>
          <a:prstGeom prst="ellipse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483661" y="5068739"/>
            <a:ext cx="184877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b="1" dirty="0" smtClean="0">
                <a:latin typeface="Arial"/>
                <a:cs typeface="Arial"/>
              </a:rPr>
              <a:t>ANAND SRINIVASAN</a:t>
            </a:r>
            <a:r>
              <a:rPr lang="en-GB" dirty="0" smtClean="0">
                <a:latin typeface="Arial"/>
                <a:cs typeface="Arial"/>
              </a:rPr>
              <a:t/>
            </a:r>
            <a:br>
              <a:rPr lang="en-GB" dirty="0" smtClean="0"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Pre-Press and Production</a:t>
            </a:r>
            <a:b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India</a:t>
            </a:r>
            <a:endParaRPr lang="en-GB" sz="1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5" name="Picture 4" descr="WHITE 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6" y="6021288"/>
            <a:ext cx="2024735" cy="695159"/>
          </a:xfrm>
          <a:prstGeom prst="rect">
            <a:avLst/>
          </a:prstGeom>
        </p:spPr>
      </p:pic>
      <p:pic>
        <p:nvPicPr>
          <p:cNvPr id="16" name="Picture 15" descr="gregor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 t="-1" r="43354" b="39428"/>
          <a:stretch/>
        </p:blipFill>
        <p:spPr>
          <a:xfrm>
            <a:off x="5708765" y="1079582"/>
            <a:ext cx="1264262" cy="1262746"/>
          </a:xfrm>
          <a:prstGeom prst="ellipse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5779" y="3580597"/>
            <a:ext cx="1250848" cy="1339617"/>
          </a:xfrm>
          <a:prstGeom prst="ellipse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8406" y="3584467"/>
            <a:ext cx="1287016" cy="1287016"/>
          </a:xfrm>
          <a:prstGeom prst="ellipse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235465" y="5063089"/>
            <a:ext cx="193522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b="1" dirty="0">
                <a:latin typeface="Arial"/>
                <a:cs typeface="Arial"/>
              </a:rPr>
              <a:t>BENJAMÍN </a:t>
            </a:r>
            <a:r>
              <a:rPr lang="en-GB" sz="1300" b="1" dirty="0" smtClean="0">
                <a:latin typeface="Arial"/>
                <a:cs typeface="Arial"/>
              </a:rPr>
              <a:t>MORALES</a:t>
            </a:r>
            <a:br>
              <a:rPr lang="en-GB" sz="1300" b="1" dirty="0" smtClean="0"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Digital Strategy</a:t>
            </a:r>
            <a:r>
              <a:rPr lang="en-GB" sz="10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&amp; New</a:t>
            </a:r>
            <a:b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Business Models </a:t>
            </a:r>
            <a:b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GB" sz="1000" dirty="0" smtClean="0">
                <a:solidFill>
                  <a:srgbClr val="595959"/>
                </a:solidFill>
                <a:latin typeface="Arial"/>
                <a:cs typeface="Arial"/>
              </a:rPr>
              <a:t>Puerto Rico</a:t>
            </a:r>
            <a:endParaRPr lang="en-GB" sz="1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8406" y="3605168"/>
            <a:ext cx="1290474" cy="1290474"/>
          </a:xfrm>
          <a:prstGeom prst="ellipse">
            <a:avLst/>
          </a:prstGeom>
        </p:spPr>
      </p:pic>
      <p:pic>
        <p:nvPicPr>
          <p:cNvPr id="2" name="Picture 1" descr="^E411DEC64DADA8B497FD254388D1000AC0D4A737EC2AF0E075^pimgpsh_fullsize_dist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17" y="3572847"/>
            <a:ext cx="1263667" cy="1355116"/>
          </a:xfrm>
          <a:prstGeom prst="ellips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7183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rnandez Bold"/>
                <a:cs typeface="Hernandez Bold"/>
              </a:rPr>
              <a:t>Survey Says!</a:t>
            </a:r>
            <a:endParaRPr lang="en-US" dirty="0">
              <a:latin typeface="Hernandez Bold"/>
              <a:cs typeface="Hernandez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8" y="224050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000" dirty="0" smtClean="0">
                <a:latin typeface="Hernandez Bold"/>
                <a:cs typeface="Hernandez Bold"/>
              </a:rPr>
              <a:t>65</a:t>
            </a:r>
            <a:r>
              <a:rPr lang="en-US" sz="15000" dirty="0" smtClean="0">
                <a:solidFill>
                  <a:srgbClr val="D0131C"/>
                </a:solidFill>
                <a:latin typeface="Hernandez Bold"/>
                <a:cs typeface="Hernandez Bold"/>
              </a:rPr>
              <a:t>.</a:t>
            </a:r>
            <a:r>
              <a:rPr lang="en-US" sz="15000" dirty="0" smtClean="0">
                <a:latin typeface="Hernandez Bold"/>
                <a:cs typeface="Hernandez Bold"/>
              </a:rPr>
              <a:t>8</a:t>
            </a:r>
            <a:r>
              <a:rPr lang="en-US" sz="15000" dirty="0" smtClean="0">
                <a:solidFill>
                  <a:srgbClr val="D0131C"/>
                </a:solidFill>
                <a:latin typeface="Hernandez Bold"/>
                <a:cs typeface="Hernandez Bold"/>
              </a:rPr>
              <a:t>%</a:t>
            </a:r>
            <a:endParaRPr lang="en-US" sz="15000" dirty="0">
              <a:solidFill>
                <a:srgbClr val="D0131C"/>
              </a:solidFill>
              <a:latin typeface="Hernandez Bold"/>
              <a:cs typeface="Hernandez Bold"/>
            </a:endParaRPr>
          </a:p>
        </p:txBody>
      </p:sp>
      <p:pic>
        <p:nvPicPr>
          <p:cNvPr id="4" name="Picture 3" descr="Screen Shot 2016-04-08 at 12.28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355"/>
            <a:ext cx="9144000" cy="661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9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Hernandez Bold"/>
                <a:cs typeface="Hernandez Bold"/>
              </a:rPr>
              <a:t>Survey Says!</a:t>
            </a:r>
            <a:endParaRPr lang="en-US" dirty="0">
              <a:latin typeface="Hernandez Bold"/>
              <a:cs typeface="Hernandez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728" y="224050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5000" dirty="0" smtClean="0">
                <a:solidFill>
                  <a:srgbClr val="D0131C"/>
                </a:solidFill>
                <a:latin typeface="Hernandez Bold"/>
                <a:cs typeface="Hernandez Bold"/>
              </a:rPr>
              <a:t>41</a:t>
            </a:r>
            <a:r>
              <a:rPr lang="en-US" sz="15000" dirty="0" smtClean="0">
                <a:latin typeface="Hernandez Bold"/>
                <a:cs typeface="Hernandez Bold"/>
              </a:rPr>
              <a:t>.</a:t>
            </a:r>
            <a:r>
              <a:rPr lang="en-US" sz="15000" dirty="0" smtClean="0">
                <a:solidFill>
                  <a:srgbClr val="D0131C"/>
                </a:solidFill>
                <a:latin typeface="Hernandez Bold"/>
                <a:cs typeface="Hernandez Bold"/>
              </a:rPr>
              <a:t>4</a:t>
            </a:r>
            <a:r>
              <a:rPr lang="en-US" sz="15000" dirty="0" smtClean="0">
                <a:latin typeface="Hernandez Bold"/>
                <a:cs typeface="Hernandez Bold"/>
              </a:rPr>
              <a:t>%</a:t>
            </a:r>
            <a:endParaRPr lang="en-US" sz="15000" dirty="0">
              <a:latin typeface="Hernandez Bold"/>
              <a:cs typeface="Hernandez Bold"/>
            </a:endParaRPr>
          </a:p>
        </p:txBody>
      </p:sp>
      <p:pic>
        <p:nvPicPr>
          <p:cNvPr id="4" name="Picture 3" descr="Screen Shot 2016-04-08 at 12.29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34"/>
            <a:ext cx="9144000" cy="655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11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rnandez Bold"/>
                <a:cs typeface="Hernandez Bold"/>
              </a:rPr>
              <a:t>A Unique Opportunity</a:t>
            </a:r>
            <a:endParaRPr lang="en-US" dirty="0">
              <a:latin typeface="Hernandez Bold"/>
              <a:cs typeface="Hernandez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Helvetica"/>
                <a:cs typeface="Helvetica"/>
              </a:rPr>
              <a:t>Publishers have </a:t>
            </a:r>
            <a:r>
              <a:rPr lang="en-US" dirty="0" smtClean="0">
                <a:latin typeface="Helvetica"/>
                <a:cs typeface="Helvetica"/>
              </a:rPr>
              <a:t>an opportunity </a:t>
            </a:r>
            <a:r>
              <a:rPr lang="en-US" dirty="0">
                <a:latin typeface="Helvetica"/>
                <a:cs typeface="Helvetica"/>
              </a:rPr>
              <a:t>to redefine how advertising works online and save the mechanism of advertising that supports content on the open web. Publishers, not platforms, must take the lead.</a:t>
            </a:r>
          </a:p>
          <a:p>
            <a:endParaRPr lang="en-US" dirty="0"/>
          </a:p>
        </p:txBody>
      </p:sp>
      <p:pic>
        <p:nvPicPr>
          <p:cNvPr id="4" name="Picture 3" descr="Screen Shot 2015-10-22 at 08.0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0" y="450850"/>
            <a:ext cx="79883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2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Helvetica"/>
                <a:cs typeface="Helvetica"/>
              </a:rPr>
              <a:t>Advertising 1.0 emerged from a process of experimentation for short-term </a:t>
            </a:r>
            <a:r>
              <a:rPr lang="en-US" dirty="0" smtClean="0">
                <a:latin typeface="Helvetica"/>
                <a:cs typeface="Helvetica"/>
              </a:rPr>
              <a:t>gain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That often produced unintended negative consequences, but occasionally stumbling upon enduring formats. </a:t>
            </a:r>
            <a:endParaRPr lang="en-US" dirty="0" smtClean="0">
              <a:latin typeface="Helvetica"/>
              <a:cs typeface="Helvetica"/>
            </a:endParaRP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Advertising 2.0 must be different</a:t>
            </a:r>
          </a:p>
          <a:p>
            <a:endParaRPr lang="en-US" dirty="0">
              <a:latin typeface="Helvetica"/>
              <a:cs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We need guiding principles that will shape the experience that users enjoy on publishers’ sites in the future. </a:t>
            </a:r>
          </a:p>
          <a:p>
            <a:endParaRPr lang="en-US" dirty="0"/>
          </a:p>
        </p:txBody>
      </p:sp>
      <p:pic>
        <p:nvPicPr>
          <p:cNvPr id="4" name="Picture 3" descr="Screen Shot 2015-10-22 at 08.0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1" y="286183"/>
            <a:ext cx="79883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5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4955" y="274638"/>
            <a:ext cx="934133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rnandez Bold"/>
                <a:cs typeface="Hernandez Bold"/>
              </a:rPr>
              <a:t>Suggestions for LATAM Publishers</a:t>
            </a:r>
            <a:endParaRPr lang="en-US" dirty="0">
              <a:latin typeface="Hernandez Bold"/>
              <a:cs typeface="Hernandez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9320"/>
            <a:ext cx="8229600" cy="4525963"/>
          </a:xfrm>
        </p:spPr>
        <p:txBody>
          <a:bodyPr/>
          <a:lstStyle/>
          <a:p>
            <a:r>
              <a:rPr lang="en-US" dirty="0" smtClean="0"/>
              <a:t>Begin Tracking It</a:t>
            </a:r>
          </a:p>
          <a:p>
            <a:r>
              <a:rPr lang="en-US" dirty="0" smtClean="0"/>
              <a:t>Consider ways you can experiment with users who are already ad blocking</a:t>
            </a:r>
          </a:p>
          <a:p>
            <a:r>
              <a:rPr lang="en-US" dirty="0" smtClean="0"/>
              <a:t>Focus Diversifying Revenues </a:t>
            </a:r>
            <a:r>
              <a:rPr lang="en-US" dirty="0" smtClean="0"/>
              <a:t>On Branded Content and Other Mobile- Friendly </a:t>
            </a:r>
            <a:r>
              <a:rPr lang="en-US" dirty="0" smtClean="0"/>
              <a:t>Options</a:t>
            </a:r>
            <a:endParaRPr lang="en-US" dirty="0" smtClean="0"/>
          </a:p>
          <a:p>
            <a:r>
              <a:rPr lang="en-US" dirty="0" smtClean="0"/>
              <a:t>Focus on great Mobile Experience</a:t>
            </a:r>
          </a:p>
          <a:p>
            <a:r>
              <a:rPr lang="en-US" dirty="0" smtClean="0"/>
              <a:t>Get involved!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5-10-22 at 08.07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5" y="115456"/>
            <a:ext cx="8204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6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ro-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145"/>
            <a:ext cx="9144000" cy="2946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817" y="1305943"/>
            <a:ext cx="7620001" cy="1978892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Hernandez Bold"/>
                <a:cs typeface="Hernandez Bold"/>
              </a:rPr>
              <a:t>Thanks!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76617550" y="5281003"/>
            <a:ext cx="2856960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Ben Shaw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Director of Global Advisory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WAN-IFRA Frankfurt</a:t>
            </a:r>
          </a:p>
          <a:p>
            <a:pPr algn="r"/>
            <a:r>
              <a:rPr lang="en-US" sz="2400" b="1" dirty="0" err="1" smtClean="0">
                <a:solidFill>
                  <a:schemeClr val="bg1"/>
                </a:solidFill>
              </a:rPr>
              <a:t>Ben.shaw@wan-ifra.org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wan-ifra-menu.png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5" y="6399645"/>
            <a:ext cx="1473200" cy="469900"/>
          </a:xfrm>
          <a:prstGeom prst="rect">
            <a:avLst/>
          </a:prstGeom>
        </p:spPr>
      </p:pic>
      <p:pic>
        <p:nvPicPr>
          <p:cNvPr id="2" name="Picture 1" descr="Screen Shot 2015-10-22 at 08.08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96" y="959430"/>
            <a:ext cx="58166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3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rnandez Bold"/>
                <a:cs typeface="Hernandez Bold"/>
              </a:rPr>
              <a:t>Agenda</a:t>
            </a:r>
            <a:endParaRPr lang="en-US" dirty="0">
              <a:latin typeface="Hernandez Bold"/>
              <a:cs typeface="Hernandez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0644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What Is Ad Blocking?</a:t>
            </a:r>
          </a:p>
          <a:p>
            <a:r>
              <a:rPr lang="en-US" dirty="0" smtClean="0">
                <a:latin typeface="Helvetica"/>
                <a:cs typeface="Helvetica"/>
              </a:rPr>
              <a:t>Who Is Ad Blocking?</a:t>
            </a:r>
          </a:p>
          <a:p>
            <a:r>
              <a:rPr lang="en-US" dirty="0" smtClean="0">
                <a:latin typeface="Helvetica"/>
                <a:cs typeface="Helvetica"/>
              </a:rPr>
              <a:t>How Are Companies Reacting?</a:t>
            </a:r>
          </a:p>
          <a:p>
            <a:r>
              <a:rPr lang="en-US" dirty="0" smtClean="0">
                <a:latin typeface="Helvetica"/>
                <a:cs typeface="Helvetica"/>
              </a:rPr>
              <a:t>Industry Priorities</a:t>
            </a:r>
          </a:p>
          <a:p>
            <a:r>
              <a:rPr lang="en-US" dirty="0" smtClean="0">
                <a:latin typeface="Helvetica"/>
                <a:cs typeface="Helvetica"/>
              </a:rPr>
              <a:t>Suggestions </a:t>
            </a:r>
            <a:r>
              <a:rPr lang="en-US" dirty="0">
                <a:latin typeface="Helvetica"/>
                <a:cs typeface="Helvetica"/>
              </a:rPr>
              <a:t>F</a:t>
            </a:r>
            <a:r>
              <a:rPr lang="en-US" dirty="0" smtClean="0">
                <a:latin typeface="Helvetica"/>
                <a:cs typeface="Helvetica"/>
              </a:rPr>
              <a:t>or Publishers</a:t>
            </a:r>
          </a:p>
          <a:p>
            <a:endParaRPr lang="en-US" dirty="0"/>
          </a:p>
        </p:txBody>
      </p:sp>
      <p:pic>
        <p:nvPicPr>
          <p:cNvPr id="4" name="Picture 3" descr="Screen Shot 2015-10-22 at 07.59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36" y="171457"/>
            <a:ext cx="45466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38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74" y="274638"/>
            <a:ext cx="873537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rnandez Bold"/>
                <a:cs typeface="Hernandez Bold"/>
              </a:rPr>
              <a:t>How Advertising Is Changing</a:t>
            </a:r>
            <a:endParaRPr lang="en-US" dirty="0">
              <a:latin typeface="Hernandez Bold"/>
              <a:cs typeface="Hernandez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6380" y="1398410"/>
            <a:ext cx="2385166" cy="54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20 years of online advertising helped fuel the growth of the </a:t>
            </a:r>
            <a:r>
              <a:rPr lang="en-US" dirty="0" smtClean="0"/>
              <a:t>Internet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/>
              <a:t>have often been marked by a deterioration of the audience experience.</a:t>
            </a:r>
          </a:p>
          <a:p>
            <a:endParaRPr lang="en-US" dirty="0"/>
          </a:p>
        </p:txBody>
      </p:sp>
      <p:pic>
        <p:nvPicPr>
          <p:cNvPr id="3" name="Picture 2" descr="Screen Shot 2015-10-22 at 08.0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0"/>
            <a:ext cx="9144000" cy="123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7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74" y="274638"/>
            <a:ext cx="873537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rnandez Bold"/>
                <a:cs typeface="Hernandez Bold"/>
              </a:rPr>
              <a:t>How Advertising Is Changing</a:t>
            </a:r>
            <a:endParaRPr lang="en-US" dirty="0">
              <a:latin typeface="Hernandez Bold"/>
              <a:cs typeface="Hernandez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6380" y="1398410"/>
            <a:ext cx="2385166" cy="54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ad tech companies became more aggressive, </a:t>
            </a:r>
            <a:r>
              <a:rPr lang="en-US" dirty="0"/>
              <a:t>the lower readers’ tolerance </a:t>
            </a:r>
            <a:r>
              <a:rPr lang="en-US" dirty="0" smtClean="0"/>
              <a:t>became. </a:t>
            </a:r>
          </a:p>
          <a:p>
            <a:r>
              <a:rPr lang="en-US" dirty="0"/>
              <a:t>If ads continue to obscure content, slow websites, pry into data and break the audience’s </a:t>
            </a:r>
            <a:r>
              <a:rPr lang="en-US" dirty="0" smtClean="0"/>
              <a:t>trust, then big tech will have </a:t>
            </a:r>
            <a:r>
              <a:rPr lang="en-US" dirty="0"/>
              <a:t>the opportunity to step in and set the </a:t>
            </a:r>
            <a:r>
              <a:rPr lang="en-US" dirty="0" smtClean="0"/>
              <a:t>rules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 descr="Screen Shot 2015-10-22 at 08.02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74"/>
            <a:ext cx="9144000" cy="123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8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rnandez Bold"/>
                <a:cs typeface="Hernandez Bold"/>
              </a:rPr>
              <a:t>What Is Ad Blocking?</a:t>
            </a:r>
            <a:endParaRPr lang="en-US" dirty="0">
              <a:latin typeface="Hernandez Bold"/>
              <a:cs typeface="Hernandez Bold"/>
            </a:endParaRPr>
          </a:p>
        </p:txBody>
      </p:sp>
      <p:pic>
        <p:nvPicPr>
          <p:cNvPr id="4" name="Content Placeholder 3" descr="Screen Shot 2015-10-16 at 11.13.3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92" b="-5292"/>
          <a:stretch>
            <a:fillRect/>
          </a:stretch>
        </p:blipFill>
        <p:spPr/>
      </p:pic>
      <p:pic>
        <p:nvPicPr>
          <p:cNvPr id="3" name="Picture 2" descr="Screen Shot 2015-10-22 at 07.59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376"/>
            <a:ext cx="9144000" cy="124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8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0-16 at 09.25.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" r="-2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211455" y="1600200"/>
            <a:ext cx="2690091" cy="54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60184" y="6594809"/>
            <a:ext cx="17645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Source: </a:t>
            </a:r>
            <a:r>
              <a:rPr lang="en-US" sz="1050" dirty="0" err="1" smtClean="0"/>
              <a:t>PageFair</a:t>
            </a:r>
            <a:r>
              <a:rPr lang="en-US" sz="1050" dirty="0" smtClean="0"/>
              <a:t> 2015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1910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0-16 at 09.25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" r="111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6211455" y="1600200"/>
            <a:ext cx="2690091" cy="54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60184" y="6594809"/>
            <a:ext cx="17645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Image Source: </a:t>
            </a:r>
            <a:r>
              <a:rPr lang="en-US" sz="1050" dirty="0" err="1" smtClean="0"/>
              <a:t>PageFair</a:t>
            </a:r>
            <a:r>
              <a:rPr lang="en-US" sz="1050" dirty="0" smtClean="0"/>
              <a:t> 2015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07937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8791</TotalTime>
  <Words>782</Words>
  <Application>Microsoft Macintosh PowerPoint</Application>
  <PresentationFormat>On-screen Show (4:3)</PresentationFormat>
  <Paragraphs>140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A Bit About Me</vt:lpstr>
      <vt:lpstr>PowerPoint Presentation</vt:lpstr>
      <vt:lpstr>Agenda</vt:lpstr>
      <vt:lpstr>How Advertising Is Changing</vt:lpstr>
      <vt:lpstr>How Advertising Is Changing</vt:lpstr>
      <vt:lpstr>What Is Ad Blocking?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on iOS 9</vt:lpstr>
      <vt:lpstr>Who is Ad Blocking?</vt:lpstr>
      <vt:lpstr>Global Average for News</vt:lpstr>
      <vt:lpstr>Who is Ad Blocking?</vt:lpstr>
      <vt:lpstr>Ad Blocking in LATAM</vt:lpstr>
      <vt:lpstr>Who Is Ad Blocking?</vt:lpstr>
      <vt:lpstr>Willingness To See Some Ads</vt:lpstr>
      <vt:lpstr>Repeating The Past?</vt:lpstr>
      <vt:lpstr>How Are Companies Reacting?</vt:lpstr>
      <vt:lpstr>Industry Priorities</vt:lpstr>
      <vt:lpstr>Industry Priorities</vt:lpstr>
      <vt:lpstr>Example from Germany</vt:lpstr>
      <vt:lpstr>Industry Priorities</vt:lpstr>
      <vt:lpstr>A Unique Opportunity</vt:lpstr>
      <vt:lpstr>What is WAN-IFRA Doing?</vt:lpstr>
      <vt:lpstr>What is WAN-IFRA Doing?</vt:lpstr>
      <vt:lpstr>Survey Says!</vt:lpstr>
      <vt:lpstr>Survey Says!</vt:lpstr>
      <vt:lpstr>Survey Says!</vt:lpstr>
      <vt:lpstr>A Unique Opportunity</vt:lpstr>
      <vt:lpstr>PowerPoint Presentation</vt:lpstr>
      <vt:lpstr>Suggestions for LATAM Publishers</vt:lpstr>
      <vt:lpstr>PowerPoint Presentation</vt:lpstr>
    </vt:vector>
  </TitlesOfParts>
  <Company>WAN-IFRA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Shaw</dc:creator>
  <cp:lastModifiedBy>Ben Shaw</cp:lastModifiedBy>
  <cp:revision>46</cp:revision>
  <dcterms:created xsi:type="dcterms:W3CDTF">2015-10-16T08:43:53Z</dcterms:created>
  <dcterms:modified xsi:type="dcterms:W3CDTF">2016-04-08T10:36:12Z</dcterms:modified>
</cp:coreProperties>
</file>