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70" r:id="rId5"/>
    <p:sldId id="272" r:id="rId6"/>
    <p:sldId id="271" r:id="rId7"/>
    <p:sldId id="266" r:id="rId8"/>
    <p:sldId id="258" r:id="rId9"/>
    <p:sldId id="273" r:id="rId1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C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9D7BA-9CFF-4746-AA99-9A85C81DA836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10668-0D25-495B-ABDE-F327425806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464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Medio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10668-0D25-495B-ABDE-F32742580691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3298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Án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10668-0D25-495B-ABDE-F32742580691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60277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2" y="1597820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28160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72159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4" y="3305175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42331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1600200"/>
            <a:ext cx="2238375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47950" y="1600200"/>
            <a:ext cx="2238375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5151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4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3150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752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6279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2" y="204788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9096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4016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408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8" y="275035"/>
            <a:ext cx="1157287" cy="585073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275035"/>
            <a:ext cx="3319463" cy="585073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5214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BC62B-F75B-49F7-A84A-9C8680AE4B90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2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12A62-538C-41DD-923D-9F591A0EC62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33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5933" y="1757263"/>
            <a:ext cx="9144000" cy="1102519"/>
          </a:xfrm>
        </p:spPr>
        <p:txBody>
          <a:bodyPr/>
          <a:lstStyle/>
          <a:p>
            <a:r>
              <a:rPr lang="es-CO" b="1" dirty="0" smtClean="0">
                <a:solidFill>
                  <a:srgbClr val="1A3C6E"/>
                </a:solidFill>
              </a:rPr>
              <a:t>Los diarios brasileños y Google</a:t>
            </a:r>
            <a:endParaRPr lang="es-CO" b="1" dirty="0">
              <a:solidFill>
                <a:srgbClr val="1A3C6E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3075806"/>
            <a:ext cx="9144000" cy="576064"/>
          </a:xfrm>
        </p:spPr>
        <p:txBody>
          <a:bodyPr>
            <a:normAutofit/>
          </a:bodyPr>
          <a:lstStyle/>
          <a:p>
            <a:r>
              <a:rPr lang="pt-BR" sz="2400" i="1" dirty="0" smtClean="0">
                <a:solidFill>
                  <a:schemeClr val="tx2">
                    <a:lumMod val="75000"/>
                  </a:schemeClr>
                </a:solidFill>
              </a:rPr>
              <a:t>Carlos Müller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-20073" y="4659982"/>
            <a:ext cx="9144000" cy="420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 dirty="0" smtClean="0"/>
              <a:t>Barbados - </a:t>
            </a:r>
            <a:r>
              <a:rPr lang="es-ES" sz="1600" dirty="0" smtClean="0"/>
              <a:t>4 al 7 de abril del 2014</a:t>
            </a:r>
            <a:endParaRPr lang="pt-BR" sz="1600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4506655"/>
            <a:ext cx="2664296" cy="516336"/>
          </a:xfrm>
          <a:prstGeom prst="rect">
            <a:avLst/>
          </a:prstGeom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3707904" y="229297"/>
            <a:ext cx="4752528" cy="686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b="1" dirty="0" smtClean="0">
                <a:solidFill>
                  <a:srgbClr val="002060"/>
                </a:solidFill>
              </a:rPr>
              <a:t>REUNIÓN DE MEDIO AÑO</a:t>
            </a:r>
          </a:p>
        </p:txBody>
      </p:sp>
    </p:spTree>
    <p:extLst>
      <p:ext uri="{BB962C8B-B14F-4D97-AF65-F5344CB8AC3E}">
        <p14:creationId xmlns:p14="http://schemas.microsoft.com/office/powerpoint/2010/main" xmlns="" val="1563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03848" y="205979"/>
            <a:ext cx="5482952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CO" sz="3600" dirty="0">
                <a:solidFill>
                  <a:srgbClr val="1A3C6E"/>
                </a:solidFill>
              </a:rPr>
              <a:t>Los diarios brasileños y Google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51700" y="91556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rgbClr val="1A3C6E"/>
                </a:solidFill>
              </a:rPr>
              <a:t>Salida del Google News</a:t>
            </a:r>
            <a:endParaRPr lang="pt-BR" sz="2000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6660232" y="1500921"/>
            <a:ext cx="2026568" cy="1646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400" b="1" dirty="0" smtClean="0"/>
              <a:t>      </a:t>
            </a:r>
            <a:endParaRPr lang="es-CO" sz="1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755576" y="1707654"/>
            <a:ext cx="72728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/>
              <a:t>2010 - diciembre</a:t>
            </a:r>
            <a:r>
              <a:rPr lang="es-AR" sz="2400" dirty="0"/>
              <a:t>: Proyecto  1 reglón  </a:t>
            </a:r>
            <a:endParaRPr lang="pt-BR" sz="2400" dirty="0"/>
          </a:p>
          <a:p>
            <a:endParaRPr lang="es-AR" sz="2400" dirty="0" smtClean="0"/>
          </a:p>
          <a:p>
            <a:r>
              <a:rPr lang="es-AR" sz="2400" b="1" dirty="0" smtClean="0"/>
              <a:t>2011 </a:t>
            </a:r>
            <a:r>
              <a:rPr lang="es-AR" sz="2400" b="1" dirty="0"/>
              <a:t>– abril: </a:t>
            </a:r>
            <a:r>
              <a:rPr lang="es-AR" sz="2400" dirty="0"/>
              <a:t>El Comité de Estrategias Digitales concluye que Google News es irrelevante como generador de tráfico y sugiere a los periódicos que lo dejen. </a:t>
            </a:r>
            <a:endParaRPr lang="pt-BR" sz="2400" dirty="0"/>
          </a:p>
          <a:p>
            <a:endParaRPr lang="es-AR" sz="2400" dirty="0" smtClean="0"/>
          </a:p>
          <a:p>
            <a:r>
              <a:rPr lang="es-AR" sz="2400" b="1" dirty="0" smtClean="0"/>
              <a:t>2011 </a:t>
            </a:r>
            <a:r>
              <a:rPr lang="es-AR" sz="2400" b="1" dirty="0"/>
              <a:t>– junio: </a:t>
            </a:r>
            <a:r>
              <a:rPr lang="es-AR" sz="2400" dirty="0"/>
              <a:t>Los diarios, adoptan la sugerencia.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200415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03848" y="123478"/>
            <a:ext cx="5482952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CO" sz="3600" dirty="0">
                <a:solidFill>
                  <a:srgbClr val="1A3C6E"/>
                </a:solidFill>
              </a:rPr>
              <a:t>Los diarios brasileños y Google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59906" y="935143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rgbClr val="1A3C6E"/>
                </a:solidFill>
              </a:rPr>
              <a:t>Salida del Google News</a:t>
            </a:r>
            <a:endParaRPr lang="pt-BR" sz="2000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6660232" y="1500921"/>
            <a:ext cx="2026568" cy="1646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400" b="1" dirty="0" smtClean="0"/>
              <a:t>      </a:t>
            </a:r>
            <a:endParaRPr lang="es-CO" sz="1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395536" y="1419622"/>
            <a:ext cx="842493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noProof="1" smtClean="0"/>
              <a:t>2012 – marzo: </a:t>
            </a:r>
            <a:r>
              <a:rPr lang="es-AR" sz="2000" noProof="1" smtClean="0"/>
              <a:t>El Comité concluye que la salida de los diarios del  Google News tuvo un efecto mínimo en la audiencia de sus sitios cerca a 1% mientras Google News ha perdido relevancia y sus resultados son muy deficientes.</a:t>
            </a:r>
            <a:endParaRPr lang="pt-BR" sz="2000" noProof="1" smtClean="0"/>
          </a:p>
          <a:p>
            <a:endParaRPr lang="es-AR" sz="2000" noProof="1" smtClean="0"/>
          </a:p>
          <a:p>
            <a:r>
              <a:rPr lang="es-AR" sz="2000" b="1" noProof="1" smtClean="0"/>
              <a:t>2012 – junio: </a:t>
            </a:r>
            <a:r>
              <a:rPr lang="es-AR" sz="2000" noProof="1" smtClean="0"/>
              <a:t>Nueva evaluación - pérdida de tráfico generado por Google News para los sitios de los diarios, de menos de 5%. Compensada en parte por el tráfico de internautas que dejaron de usar el Google como “atajo”.</a:t>
            </a:r>
            <a:endParaRPr lang="pt-BR" sz="2000" noProof="1" smtClean="0"/>
          </a:p>
          <a:p>
            <a:endParaRPr lang="es-AR" sz="2000" noProof="1" smtClean="0"/>
          </a:p>
          <a:p>
            <a:r>
              <a:rPr lang="es-AR" sz="2000" b="1" noProof="1" smtClean="0"/>
              <a:t>2012 – septiembre: </a:t>
            </a:r>
            <a:r>
              <a:rPr lang="es-AR" sz="2000" noProof="1" smtClean="0"/>
              <a:t>Audiencia de los sitios de los diarios sigue en crecimiento. De acuerdo con ComScore, hubo un crecimiento 25% en Pageviews y de 46% en minutos, en comparación con septiembre del 2011.</a:t>
            </a:r>
            <a:endParaRPr lang="pt-BR" sz="2000" noProof="1" smtClean="0"/>
          </a:p>
          <a:p>
            <a:r>
              <a:rPr lang="es-AR" sz="2400" noProof="1" smtClean="0"/>
              <a:t> </a:t>
            </a:r>
            <a:endParaRPr lang="pt-BR" sz="2400" noProof="1"/>
          </a:p>
        </p:txBody>
      </p:sp>
    </p:spTree>
    <p:extLst>
      <p:ext uri="{BB962C8B-B14F-4D97-AF65-F5344CB8AC3E}">
        <p14:creationId xmlns:p14="http://schemas.microsoft.com/office/powerpoint/2010/main" xmlns="" val="14251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1316707"/>
            <a:ext cx="799147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337520" y="205979"/>
            <a:ext cx="5482952" cy="857250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3600" dirty="0" smtClean="0">
                <a:solidFill>
                  <a:srgbClr val="1A3C6E"/>
                </a:solidFill>
              </a:rPr>
              <a:t>Evolución Google y noticiero internet después del 1 reglón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9756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49193"/>
            <a:ext cx="8352928" cy="2414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have esquerda 1"/>
          <p:cNvSpPr/>
          <p:nvPr/>
        </p:nvSpPr>
        <p:spPr>
          <a:xfrm rot="16200000">
            <a:off x="1961466" y="1725412"/>
            <a:ext cx="108500" cy="2664296"/>
          </a:xfrm>
          <a:prstGeom prst="leftBrace">
            <a:avLst>
              <a:gd name="adj1" fmla="val 77809"/>
              <a:gd name="adj2" fmla="val 50000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4" name="Chave esquerda 3"/>
          <p:cNvSpPr/>
          <p:nvPr/>
        </p:nvSpPr>
        <p:spPr>
          <a:xfrm rot="16200000">
            <a:off x="3869678" y="2476702"/>
            <a:ext cx="108500" cy="1152128"/>
          </a:xfrm>
          <a:prstGeom prst="leftBrace">
            <a:avLst>
              <a:gd name="adj1" fmla="val 77809"/>
              <a:gd name="adj2" fmla="val 5000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5" name="Chave esquerda 4"/>
          <p:cNvSpPr/>
          <p:nvPr/>
        </p:nvSpPr>
        <p:spPr>
          <a:xfrm rot="16200000">
            <a:off x="6317950" y="1185840"/>
            <a:ext cx="108500" cy="3744416"/>
          </a:xfrm>
          <a:prstGeom prst="leftBrace">
            <a:avLst>
              <a:gd name="adj1" fmla="val 77809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7504" y="3435846"/>
            <a:ext cx="1362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/>
              <a:t>Média de Visitas/Mês</a:t>
            </a:r>
            <a:endParaRPr lang="pt-BR" sz="16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470360" y="3385324"/>
            <a:ext cx="1085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00B050"/>
                </a:solidFill>
              </a:rPr>
              <a:t>ANTES</a:t>
            </a:r>
            <a:endParaRPr lang="pt-BR" sz="1600" dirty="0">
              <a:solidFill>
                <a:srgbClr val="00B05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347865" y="3363838"/>
            <a:ext cx="1085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FFC000"/>
                </a:solidFill>
              </a:rPr>
              <a:t>1 LINHA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563170" y="3385324"/>
            <a:ext cx="3681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FF0000"/>
                </a:solidFill>
              </a:rPr>
              <a:t>SALIDA TOTAL DO GOOGLE NEWS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470360" y="3599170"/>
            <a:ext cx="10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00B050"/>
                </a:solidFill>
              </a:rPr>
              <a:t>345 MI</a:t>
            </a:r>
            <a:r>
              <a:rPr lang="pt-BR" dirty="0" smtClean="0">
                <a:solidFill>
                  <a:srgbClr val="00B050"/>
                </a:solidFill>
              </a:rPr>
              <a:t>L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347865" y="3599170"/>
            <a:ext cx="1085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FFC000"/>
                </a:solidFill>
              </a:rPr>
              <a:t>137 MIL</a:t>
            </a:r>
            <a:endParaRPr lang="pt-BR" sz="1600" dirty="0">
              <a:solidFill>
                <a:srgbClr val="FFC0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563170" y="3599657"/>
            <a:ext cx="3681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5 MIL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569254" y="3961388"/>
            <a:ext cx="2786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FF0000"/>
                </a:solidFill>
              </a:rPr>
              <a:t>(-207 mil visitas/mês</a:t>
            </a:r>
            <a:r>
              <a:rPr lang="pt-BR" sz="1600" dirty="0">
                <a:solidFill>
                  <a:srgbClr val="FF0000"/>
                </a:solidFill>
              </a:rPr>
              <a:t>) -60% 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4881621" y="3939902"/>
            <a:ext cx="2786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rgbClr val="FF0000"/>
                </a:solidFill>
              </a:rPr>
              <a:t>(-340 mil visitas/mês</a:t>
            </a:r>
            <a:r>
              <a:rPr lang="pt-BR" sz="1600" dirty="0">
                <a:solidFill>
                  <a:srgbClr val="FF0000"/>
                </a:solidFill>
              </a:rPr>
              <a:t>) -99% </a:t>
            </a:r>
          </a:p>
        </p:txBody>
      </p:sp>
      <p:cxnSp>
        <p:nvCxnSpPr>
          <p:cNvPr id="28" name="Conector de seta reta 27"/>
          <p:cNvCxnSpPr>
            <a:stCxn id="11" idx="3"/>
            <a:endCxn id="12" idx="1"/>
          </p:cNvCxnSpPr>
          <p:nvPr/>
        </p:nvCxnSpPr>
        <p:spPr>
          <a:xfrm flipV="1">
            <a:off x="2555777" y="3768447"/>
            <a:ext cx="792088" cy="1538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 flipV="1">
            <a:off x="4499992" y="3783836"/>
            <a:ext cx="1512169" cy="48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CaixaDeTexto 1023"/>
          <p:cNvSpPr txBox="1"/>
          <p:nvPr/>
        </p:nvSpPr>
        <p:spPr>
          <a:xfrm>
            <a:off x="107504" y="4353948"/>
            <a:ext cx="8856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rgbClr val="FF0000"/>
                </a:solidFill>
              </a:rPr>
              <a:t>Obs</a:t>
            </a:r>
            <a:r>
              <a:rPr lang="es-ES_tradnl" dirty="0" smtClean="0"/>
              <a:t>.: No incluye el crecimiento potencial del Google News. Si hubiera seguido a tendencia do </a:t>
            </a:r>
            <a:r>
              <a:rPr lang="es-ES_tradnl" noProof="1" smtClean="0"/>
              <a:t>clicRBS </a:t>
            </a:r>
            <a:r>
              <a:rPr lang="es-ES_tradnl" dirty="0" smtClean="0"/>
              <a:t>de ene/10 à oct/12 (+42%), la pérdida hubiera sido de (485 mil visitas mes).</a:t>
            </a:r>
            <a:endParaRPr lang="es-ES_tradnl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6710651" y="4948014"/>
            <a:ext cx="2433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i="1" dirty="0" smtClean="0"/>
              <a:t>Fonte: Google Analytics (Jan/10 à Out/12)</a:t>
            </a:r>
            <a:endParaRPr lang="pt-BR" sz="1000" i="1" dirty="0"/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-2839"/>
            <a:ext cx="2736304" cy="952032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2987824" y="195486"/>
            <a:ext cx="5991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002060"/>
                </a:solidFill>
              </a:rPr>
              <a:t>Visitas del</a:t>
            </a:r>
            <a:r>
              <a:rPr lang="es-ES_tradnl" sz="2400" noProof="1" smtClean="0">
                <a:solidFill>
                  <a:srgbClr val="002060"/>
                </a:solidFill>
              </a:rPr>
              <a:t> ClicRBS </a:t>
            </a:r>
            <a:r>
              <a:rPr lang="es-ES_tradnl" sz="2400" dirty="0" smtClean="0">
                <a:solidFill>
                  <a:srgbClr val="002060"/>
                </a:solidFill>
              </a:rPr>
              <a:t>generadas por Google News</a:t>
            </a:r>
            <a:endParaRPr lang="es-ES_tradnl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209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4659982"/>
            <a:ext cx="1800200" cy="348876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337520" y="205979"/>
            <a:ext cx="5482952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3600" dirty="0" smtClean="0">
                <a:solidFill>
                  <a:srgbClr val="1A3C6E"/>
                </a:solidFill>
              </a:rPr>
              <a:t>Hechos importantes en 2012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11560" y="113159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2012 – octubre: </a:t>
            </a:r>
            <a:r>
              <a:rPr lang="es-ES_tradnl" dirty="0" smtClean="0"/>
              <a:t>Asamblea de la SIP en San Pablo – Debate entre la presidente de la ANJ y el abogado de Google.</a:t>
            </a:r>
            <a:endParaRPr lang="es-ES_tradnl" dirty="0"/>
          </a:p>
        </p:txBody>
      </p:sp>
      <p:sp>
        <p:nvSpPr>
          <p:cNvPr id="9" name="CaixaDeTexto 8"/>
          <p:cNvSpPr txBox="1"/>
          <p:nvPr/>
        </p:nvSpPr>
        <p:spPr>
          <a:xfrm>
            <a:off x="611560" y="1779662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2012 – final del año inicio del 2013: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/>
              <a:t>repercusión internacional del “anuncio” del rompimiento de los diarios brasileños con Google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/>
              <a:t>Google enfrenta escenario desfavorable en Francia, Bélgica y Alemania y hace concesiones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/>
              <a:t>Brasil pasa a ser visto como ejemplo de resistencia de la prensa a Google</a:t>
            </a:r>
            <a:endParaRPr lang="es-ES_tradnl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11560" y="3459653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2013 – </a:t>
            </a:r>
            <a:r>
              <a:rPr lang="es-ES_tradnl" b="1" dirty="0" smtClean="0"/>
              <a:t>medio del año: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Google empieza a proponer acuerdos sigilosos: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_tradnl" dirty="0" smtClean="0"/>
              <a:t>Septiembre: Comité Directivo de la ANJ, después  de análisis  por el Comité de Estrategias Digitales, considera que no es posible un acuerdo</a:t>
            </a:r>
            <a:endParaRPr lang="es-ES_tradnl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211960" y="771550"/>
            <a:ext cx="4050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solidFill>
                  <a:srgbClr val="002060"/>
                </a:solidFill>
              </a:rPr>
              <a:t>Evolución de la actitud de los diarios</a:t>
            </a:r>
            <a:endParaRPr lang="es-ES_tradnl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94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03848" y="123478"/>
            <a:ext cx="5482952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CO" sz="3600" noProof="1" smtClean="0">
                <a:solidFill>
                  <a:srgbClr val="1A3C6E"/>
                </a:solidFill>
              </a:rPr>
              <a:t>Los diarios brasileños y Google</a:t>
            </a:r>
            <a:endParaRPr lang="pt-BR" sz="3600" noProof="1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51700" y="771550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noProof="1" smtClean="0">
                <a:solidFill>
                  <a:srgbClr val="1A3C6E"/>
                </a:solidFill>
              </a:rPr>
              <a:t>Situación actual</a:t>
            </a:r>
            <a:endParaRPr lang="pt-BR" sz="2000" noProof="1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6660232" y="1500921"/>
            <a:ext cx="2026568" cy="1646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400" b="1" noProof="1" smtClean="0"/>
              <a:t>      </a:t>
            </a:r>
            <a:endParaRPr lang="es-CO" sz="1400" b="1" noProof="1"/>
          </a:p>
        </p:txBody>
      </p:sp>
      <p:sp>
        <p:nvSpPr>
          <p:cNvPr id="3" name="CaixaDeTexto 2"/>
          <p:cNvSpPr txBox="1"/>
          <p:nvPr/>
        </p:nvSpPr>
        <p:spPr>
          <a:xfrm>
            <a:off x="395536" y="1275606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noProof="1" smtClean="0"/>
              <a:t>2014 – abril: Con Google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Los diarios y muchas revistas siguen fuera del Google News. Los que están son algunos portales que pertenecen a empresas periodísticas cuyo mercado es distinto – no venden suscripciones y su modelo de negocio se basa en la publicidad y la audiencia.</a:t>
            </a:r>
            <a:endParaRPr lang="pt-BR" sz="2400" noProof="1"/>
          </a:p>
        </p:txBody>
      </p:sp>
      <p:sp>
        <p:nvSpPr>
          <p:cNvPr id="9" name="CaixaDeTexto 8"/>
          <p:cNvSpPr txBox="1"/>
          <p:nvPr/>
        </p:nvSpPr>
        <p:spPr>
          <a:xfrm>
            <a:off x="547936" y="271576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noProof="1" smtClean="0"/>
              <a:t>2014 – abril: Otras acciones - Los diarios brasileños: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Siguen fuera de la Apple Store – cuanto a subscripciones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Están adoptando paywall – los diarios responsables por más del 40% de la circulación en papel ya están bajo algún sistema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Está creando una adnetwork común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Están creando productos digitales – ediciones para tablets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noProof="1" smtClean="0"/>
              <a:t>Buscan maneras de monetización de los contenidos digitales</a:t>
            </a:r>
            <a:endParaRPr lang="pt-BR" sz="2400" noProof="1"/>
          </a:p>
        </p:txBody>
      </p:sp>
    </p:spTree>
    <p:extLst>
      <p:ext uri="{BB962C8B-B14F-4D97-AF65-F5344CB8AC3E}">
        <p14:creationId xmlns:p14="http://schemas.microsoft.com/office/powerpoint/2010/main" xmlns="" val="87956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203848" y="-20538"/>
            <a:ext cx="548295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3600" dirty="0" smtClean="0">
                <a:solidFill>
                  <a:srgbClr val="1A3C6E"/>
                </a:solidFill>
              </a:rPr>
              <a:t>Los diarios brasileños y Google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95536" y="1203598"/>
            <a:ext cx="6921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Qual o posicionamento da associação em relação ao Google no Brasil?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351700" y="62753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rgbClr val="1A3C6E"/>
                </a:solidFill>
              </a:rPr>
              <a:t>Situación actual</a:t>
            </a:r>
            <a:endParaRPr lang="pt-BR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95537" y="1491630"/>
            <a:ext cx="8640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“A </a:t>
            </a:r>
            <a:r>
              <a:rPr lang="pt-BR" dirty="0"/>
              <a:t>ANJ reconhece que o Google é uma empresa criativa, que presta grandes serviços aos internautas, mas lamenta que desconheça os direitos dos produtores de conteúdo, o que é inaceitável. A ANJ sempre esteve disposta a negociar com o Google um acordo mutuamente vantajoso, mas não abre mão do reconhecimento dos direitos autorais dos jornais sobre o conteúdo que produzem</a:t>
            </a:r>
            <a:r>
              <a:rPr lang="pt-BR" dirty="0" smtClean="0"/>
              <a:t>.” </a:t>
            </a:r>
          </a:p>
          <a:p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67543" y="3592636"/>
            <a:ext cx="8424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“Qualquer </a:t>
            </a:r>
            <a:r>
              <a:rPr lang="pt-BR" dirty="0"/>
              <a:t>solução justa e duradoura passa pelo reconhecimento dos direitos autorais dos produtores de conteúdo. </a:t>
            </a:r>
            <a:r>
              <a:rPr lang="pt-BR" dirty="0" smtClean="0"/>
              <a:t>”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467543" y="4301683"/>
            <a:ext cx="8352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i="1" noProof="1" smtClean="0"/>
              <a:t>Entrevista del presidente de la ANJ, Carlos Fernando Lindenberg Neto a la revista Imprensa 11/10/13</a:t>
            </a:r>
            <a:endParaRPr lang="es-ES_tradnl" i="1" noProof="1"/>
          </a:p>
        </p:txBody>
      </p:sp>
      <p:sp>
        <p:nvSpPr>
          <p:cNvPr id="16" name="CaixaDeTexto 15"/>
          <p:cNvSpPr txBox="1"/>
          <p:nvPr/>
        </p:nvSpPr>
        <p:spPr>
          <a:xfrm>
            <a:off x="467544" y="300379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 smtClean="0"/>
              <a:t>Que </a:t>
            </a:r>
            <a:r>
              <a:rPr lang="pt-BR" b="1" i="1" dirty="0"/>
              <a:t>alternativas/soluções a ANJ propõe para que esta relação, entre o Google e os jornais, seja mais vantajosa para ambas partes?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37209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03848" y="123478"/>
            <a:ext cx="5482952" cy="857250"/>
          </a:xfrm>
        </p:spPr>
        <p:txBody>
          <a:bodyPr>
            <a:normAutofit fontScale="90000"/>
          </a:bodyPr>
          <a:lstStyle/>
          <a:p>
            <a:pPr algn="l"/>
            <a:r>
              <a:rPr lang="es-CO" sz="3600" dirty="0">
                <a:solidFill>
                  <a:srgbClr val="1A3C6E"/>
                </a:solidFill>
              </a:rPr>
              <a:t>Los diarios brasileños y Google</a:t>
            </a:r>
            <a:endParaRPr lang="pt-BR" sz="3600" dirty="0">
              <a:solidFill>
                <a:srgbClr val="1A3C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4743154"/>
            <a:ext cx="1800200" cy="3488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07550"/>
            <a:ext cx="2736304" cy="95203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51700" y="771550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 smtClean="0">
                <a:solidFill>
                  <a:srgbClr val="002060"/>
                </a:solidFill>
              </a:rPr>
              <a:t>Situación actual</a:t>
            </a:r>
            <a:endParaRPr lang="pt-BR" sz="2000" dirty="0">
              <a:solidFill>
                <a:srgbClr val="002060"/>
              </a:solidFill>
            </a:endParaRPr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6660232" y="1500921"/>
            <a:ext cx="2026568" cy="1646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400" b="1" dirty="0" smtClean="0"/>
              <a:t>      </a:t>
            </a:r>
            <a:endParaRPr lang="es-CO" sz="1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395536" y="1847602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 </a:t>
            </a:r>
            <a:endParaRPr lang="pt-BR" sz="2400" dirty="0"/>
          </a:p>
        </p:txBody>
      </p:sp>
      <p:pic>
        <p:nvPicPr>
          <p:cNvPr id="9" name="Picture 2" descr="http://marcelao.files.wordpress.com/2010/10/sapo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1556"/>
            <a:ext cx="3888432" cy="360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7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711</Words>
  <Application>Microsoft Office PowerPoint</Application>
  <PresentationFormat>Presentación en pantalla (16:9)</PresentationFormat>
  <Paragraphs>70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do Office</vt:lpstr>
      <vt:lpstr>Los diarios brasileños y Google</vt:lpstr>
      <vt:lpstr>Los diarios brasileños y Google</vt:lpstr>
      <vt:lpstr>Los diarios brasileños y Google</vt:lpstr>
      <vt:lpstr>Diapositiva 4</vt:lpstr>
      <vt:lpstr>Diapositiva 5</vt:lpstr>
      <vt:lpstr>Diapositiva 6</vt:lpstr>
      <vt:lpstr>Los diarios brasileños y Google</vt:lpstr>
      <vt:lpstr>Diapositiva 8</vt:lpstr>
      <vt:lpstr>Los diarios brasileños y Google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Edir Fonseca</dc:creator>
  <cp:lastModifiedBy>Rock</cp:lastModifiedBy>
  <cp:revision>20</cp:revision>
  <dcterms:created xsi:type="dcterms:W3CDTF">2014-03-28T18:45:14Z</dcterms:created>
  <dcterms:modified xsi:type="dcterms:W3CDTF">2014-04-11T23:03:19Z</dcterms:modified>
</cp:coreProperties>
</file>